
<file path=[Content_Types].xml><?xml version="1.0" encoding="utf-8"?>
<Types xmlns="http://schemas.openxmlformats.org/package/2006/content-types">
  <Default Extension="jpeg" ContentType="image/jpeg"/>
  <Default Extension="jp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25"/>
  </p:notesMasterIdLst>
  <p:sldIdLst>
    <p:sldId id="256" r:id="rId2"/>
    <p:sldId id="257" r:id="rId3"/>
    <p:sldId id="259" r:id="rId4"/>
    <p:sldId id="258" r:id="rId5"/>
    <p:sldId id="261" r:id="rId6"/>
    <p:sldId id="262" r:id="rId7"/>
    <p:sldId id="265" r:id="rId8"/>
    <p:sldId id="273" r:id="rId9"/>
    <p:sldId id="274" r:id="rId10"/>
    <p:sldId id="263" r:id="rId11"/>
    <p:sldId id="272" r:id="rId12"/>
    <p:sldId id="267" r:id="rId13"/>
    <p:sldId id="266" r:id="rId14"/>
    <p:sldId id="279" r:id="rId15"/>
    <p:sldId id="280" r:id="rId16"/>
    <p:sldId id="275" r:id="rId17"/>
    <p:sldId id="276" r:id="rId18"/>
    <p:sldId id="277" r:id="rId19"/>
    <p:sldId id="269" r:id="rId20"/>
    <p:sldId id="268" r:id="rId21"/>
    <p:sldId id="270" r:id="rId22"/>
    <p:sldId id="278" r:id="rId23"/>
    <p:sldId id="260"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688"/>
    <p:restoredTop sz="60112"/>
  </p:normalViewPr>
  <p:slideViewPr>
    <p:cSldViewPr snapToGrid="0">
      <p:cViewPr varScale="1">
        <p:scale>
          <a:sx n="91" d="100"/>
          <a:sy n="91" d="100"/>
        </p:scale>
        <p:origin x="3680" y="184"/>
      </p:cViewPr>
      <p:guideLst/>
    </p:cSldViewPr>
  </p:slideViewPr>
  <p:notesTextViewPr>
    <p:cViewPr>
      <p:scale>
        <a:sx n="110" d="100"/>
        <a:sy n="110" d="100"/>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CACD4F6-E9CF-A84E-8078-14CF08B047FD}" type="datetimeFigureOut">
              <a:rPr lang="en-GB" smtClean="0"/>
              <a:t>10/01/2024</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20E366F-E7CF-E248-ADED-139E5FDB1E29}" type="slidenum">
              <a:rPr lang="en-GB" smtClean="0"/>
              <a:t>‹#›</a:t>
            </a:fld>
            <a:endParaRPr lang="en-GB"/>
          </a:p>
        </p:txBody>
      </p:sp>
    </p:spTree>
    <p:extLst>
      <p:ext uri="{BB962C8B-B14F-4D97-AF65-F5344CB8AC3E}">
        <p14:creationId xmlns:p14="http://schemas.microsoft.com/office/powerpoint/2010/main" val="34702815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What are hot Jupiters? Big Jupiter sized gas giants orbiting very close to their host star. It’s still unclear how these could have formed so close to their star without their material getting sucked in as the star was born.</a:t>
            </a:r>
          </a:p>
          <a:p>
            <a:endParaRPr lang="en-GB" dirty="0"/>
          </a:p>
          <a:p>
            <a:r>
              <a:rPr lang="en-GB" dirty="0"/>
              <a:t>What is the transit method?</a:t>
            </a:r>
          </a:p>
          <a:p>
            <a:endParaRPr lang="en-GB" dirty="0"/>
          </a:p>
          <a:p>
            <a:r>
              <a:rPr lang="en-GB" dirty="0"/>
              <a:t>What are TTVs? Deviations of the midpoint transit time from what you would expect if this planet were orbiting in a perfect closed ellipse.</a:t>
            </a:r>
          </a:p>
          <a:p>
            <a:endParaRPr lang="en-GB" dirty="0"/>
          </a:p>
          <a:p>
            <a:r>
              <a:rPr lang="en-GB" dirty="0"/>
              <a:t>TTVs can be caused by several phenomena, but essentially points either to:</a:t>
            </a:r>
          </a:p>
          <a:p>
            <a:pPr marL="171450" indent="-171450">
              <a:buFont typeface="Arial" panose="020B0604020202020204" pitchFamily="34" charset="0"/>
              <a:buChar char="•"/>
            </a:pPr>
            <a:r>
              <a:rPr lang="en-GB" dirty="0"/>
              <a:t>some kind of gravitational perturbation that means your potential is not exactly that of a two-body system (which would otherwise be a perfect closed ellipse) such as a moon or another planet</a:t>
            </a:r>
          </a:p>
          <a:p>
            <a:pPr marL="171450" indent="-171450">
              <a:buFont typeface="Arial" panose="020B0604020202020204" pitchFamily="34" charset="0"/>
              <a:buChar char="•"/>
            </a:pPr>
            <a:r>
              <a:rPr lang="en-GB" dirty="0"/>
              <a:t>Oblateness (or quadrupole moments)</a:t>
            </a:r>
          </a:p>
          <a:p>
            <a:pPr marL="171450" indent="-171450">
              <a:buFont typeface="Arial" panose="020B0604020202020204" pitchFamily="34" charset="0"/>
              <a:buChar char="•"/>
            </a:pPr>
            <a:r>
              <a:rPr lang="en-GB" dirty="0"/>
              <a:t>tidal influences which add or take away energy from the planet (primarily those raised by the planet on the star but potentially also star on planet or planet on planet)</a:t>
            </a:r>
          </a:p>
          <a:p>
            <a:pPr marL="171450" indent="-171450">
              <a:buFont typeface="Arial" panose="020B0604020202020204" pitchFamily="34" charset="0"/>
              <a:buChar char="•"/>
            </a:pPr>
            <a:r>
              <a:rPr lang="en-GB" dirty="0"/>
              <a:t>apparent effects due to changes in geometrical projection (most obviously, parallax, but potentially also proper motion of the star)</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a:t>
            </a:fld>
            <a:endParaRPr lang="en-GB"/>
          </a:p>
        </p:txBody>
      </p:sp>
    </p:spTree>
    <p:extLst>
      <p:ext uri="{BB962C8B-B14F-4D97-AF65-F5344CB8AC3E}">
        <p14:creationId xmlns:p14="http://schemas.microsoft.com/office/powerpoint/2010/main" val="212989577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We note something pretty important, the model is linear in terms of its parameters! So we can just treat this as a Bayesian regression problem and the solution instantly becomes well-defined.</a:t>
            </a:r>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13</a:t>
            </a:fld>
            <a:endParaRPr lang="en-GB"/>
          </a:p>
        </p:txBody>
      </p:sp>
    </p:spTree>
    <p:extLst>
      <p:ext uri="{BB962C8B-B14F-4D97-AF65-F5344CB8AC3E}">
        <p14:creationId xmlns:p14="http://schemas.microsoft.com/office/powerpoint/2010/main" val="329863995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14</a:t>
            </a:fld>
            <a:endParaRPr lang="en-GB"/>
          </a:p>
        </p:txBody>
      </p:sp>
    </p:spTree>
    <p:extLst>
      <p:ext uri="{BB962C8B-B14F-4D97-AF65-F5344CB8AC3E}">
        <p14:creationId xmlns:p14="http://schemas.microsoft.com/office/powerpoint/2010/main" val="3762518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measurements appear to be IID, identically and </a:t>
            </a:r>
            <a:r>
              <a:rPr lang="en-GB"/>
              <a:t>independently distributed, great</a:t>
            </a:r>
            <a:r>
              <a:rPr lang="en-GB" dirty="0"/>
              <a:t>!</a:t>
            </a:r>
          </a:p>
        </p:txBody>
      </p:sp>
      <p:sp>
        <p:nvSpPr>
          <p:cNvPr id="4" name="Slide Number Placeholder 3"/>
          <p:cNvSpPr>
            <a:spLocks noGrp="1"/>
          </p:cNvSpPr>
          <p:nvPr>
            <p:ph type="sldNum" sz="quarter" idx="5"/>
          </p:nvPr>
        </p:nvSpPr>
        <p:spPr/>
        <p:txBody>
          <a:bodyPr/>
          <a:lstStyle/>
          <a:p>
            <a:fld id="{120E366F-E7CF-E248-ADED-139E5FDB1E29}" type="slidenum">
              <a:rPr lang="en-GB" smtClean="0"/>
              <a:t>17</a:t>
            </a:fld>
            <a:endParaRPr lang="en-GB"/>
          </a:p>
        </p:txBody>
      </p:sp>
    </p:spTree>
    <p:extLst>
      <p:ext uri="{BB962C8B-B14F-4D97-AF65-F5344CB8AC3E}">
        <p14:creationId xmlns:p14="http://schemas.microsoft.com/office/powerpoint/2010/main" val="3096835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19</a:t>
            </a:fld>
            <a:endParaRPr lang="en-GB"/>
          </a:p>
        </p:txBody>
      </p:sp>
    </p:spTree>
    <p:extLst>
      <p:ext uri="{BB962C8B-B14F-4D97-AF65-F5344CB8AC3E}">
        <p14:creationId xmlns:p14="http://schemas.microsoft.com/office/powerpoint/2010/main" val="371308842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Bit of an XKCD moment here</a:t>
            </a:r>
          </a:p>
          <a:p>
            <a:endParaRPr lang="en-GB" dirty="0"/>
          </a:p>
          <a:p>
            <a:r>
              <a:rPr lang="en-GB" dirty="0"/>
              <a:t>I think it would be naïve of me to say that my method is better and this should be the new standard, but I think it’s at least been an interesting exercise in pointing out some of the statistical inconsistencies that existing literature isn’t really considering.</a:t>
            </a:r>
          </a:p>
          <a:p>
            <a:endParaRPr lang="en-GB" dirty="0"/>
          </a:p>
          <a:p>
            <a:r>
              <a:rPr lang="en-GB" dirty="0"/>
              <a:t>And I now have a fitting method that is way faster and easier than MCMC so that’s nice too, no long sampling times, no more fiddling around with the chain length or the burn in time</a:t>
            </a:r>
          </a:p>
        </p:txBody>
      </p:sp>
      <p:sp>
        <p:nvSpPr>
          <p:cNvPr id="4" name="Slide Number Placeholder 3"/>
          <p:cNvSpPr>
            <a:spLocks noGrp="1"/>
          </p:cNvSpPr>
          <p:nvPr>
            <p:ph type="sldNum" sz="quarter" idx="5"/>
          </p:nvPr>
        </p:nvSpPr>
        <p:spPr/>
        <p:txBody>
          <a:bodyPr/>
          <a:lstStyle/>
          <a:p>
            <a:fld id="{120E366F-E7CF-E248-ADED-139E5FDB1E29}" type="slidenum">
              <a:rPr lang="en-GB" smtClean="0"/>
              <a:t>20</a:t>
            </a:fld>
            <a:endParaRPr lang="en-GB"/>
          </a:p>
        </p:txBody>
      </p:sp>
    </p:spTree>
    <p:extLst>
      <p:ext uri="{BB962C8B-B14F-4D97-AF65-F5344CB8AC3E}">
        <p14:creationId xmlns:p14="http://schemas.microsoft.com/office/powerpoint/2010/main" val="27958290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21</a:t>
            </a:fld>
            <a:endParaRPr lang="en-GB"/>
          </a:p>
        </p:txBody>
      </p:sp>
    </p:spTree>
    <p:extLst>
      <p:ext uri="{BB962C8B-B14F-4D97-AF65-F5344CB8AC3E}">
        <p14:creationId xmlns:p14="http://schemas.microsoft.com/office/powerpoint/2010/main" val="277237844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22</a:t>
            </a:fld>
            <a:endParaRPr lang="en-GB"/>
          </a:p>
        </p:txBody>
      </p:sp>
    </p:spTree>
    <p:extLst>
      <p:ext uri="{BB962C8B-B14F-4D97-AF65-F5344CB8AC3E}">
        <p14:creationId xmlns:p14="http://schemas.microsoft.com/office/powerpoint/2010/main" val="310528837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a:p>
            <a:r>
              <a:rPr lang="en-GB" dirty="0"/>
              <a:t>What is tidal decay? The tides induced by the planet on the star cause the star’s rotation to speed up and the planet’s orbit to slow down</a:t>
            </a:r>
          </a:p>
          <a:p>
            <a:endParaRPr lang="en-GB" dirty="0"/>
          </a:p>
          <a:p>
            <a:r>
              <a:rPr lang="en-GB" dirty="0"/>
              <a:t>Akin to the moon speeding up</a:t>
            </a:r>
          </a:p>
          <a:p>
            <a:endParaRPr lang="en-GB" dirty="0"/>
          </a:p>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3</a:t>
            </a:fld>
            <a:endParaRPr lang="en-GB"/>
          </a:p>
        </p:txBody>
      </p:sp>
    </p:spTree>
    <p:extLst>
      <p:ext uri="{BB962C8B-B14F-4D97-AF65-F5344CB8AC3E}">
        <p14:creationId xmlns:p14="http://schemas.microsoft.com/office/powerpoint/2010/main" val="245680126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4</a:t>
            </a:fld>
            <a:endParaRPr lang="en-GB"/>
          </a:p>
        </p:txBody>
      </p:sp>
    </p:spTree>
    <p:extLst>
      <p:ext uri="{BB962C8B-B14F-4D97-AF65-F5344CB8AC3E}">
        <p14:creationId xmlns:p14="http://schemas.microsoft.com/office/powerpoint/2010/main" val="368650026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Most Tess cadences are 2 minutes, I think some 20s going forward and full frame images every 30 minutes.</a:t>
            </a:r>
          </a:p>
          <a:p>
            <a:endParaRPr lang="en-GB" dirty="0"/>
          </a:p>
          <a:p>
            <a:r>
              <a:rPr lang="en-GB" dirty="0"/>
              <a:t>This is a bit of an exaggeration. In fact, because decay per epoch compounds over time. Theory suggests that decay is roughly constant per orbit. As the planet decays it undergoes more orbits per year, so the decay per time goes up.</a:t>
            </a:r>
          </a:p>
          <a:p>
            <a:endParaRPr lang="en-GB" dirty="0"/>
          </a:p>
          <a:p>
            <a:r>
              <a:rPr lang="en-GB" dirty="0"/>
              <a:t>After 10 years we’re talking about a total transit time variation of more like 300s for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6</a:t>
            </a:fld>
            <a:endParaRPr lang="en-GB"/>
          </a:p>
        </p:txBody>
      </p:sp>
    </p:spTree>
    <p:extLst>
      <p:ext uri="{BB962C8B-B14F-4D97-AF65-F5344CB8AC3E}">
        <p14:creationId xmlns:p14="http://schemas.microsoft.com/office/powerpoint/2010/main" val="367530612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demo shows a two dimensional parameter space i.e. beta is a vector of length 2.</a:t>
            </a:r>
          </a:p>
          <a:p>
            <a:endParaRPr lang="en-GB" dirty="0"/>
          </a:p>
          <a:p>
            <a:r>
              <a:rPr lang="en-GB" dirty="0"/>
              <a:t>The true posterior distribution is the arch shape, and the algorithm is figuring out new points at which to sample the space.</a:t>
            </a:r>
          </a:p>
        </p:txBody>
      </p:sp>
      <p:sp>
        <p:nvSpPr>
          <p:cNvPr id="4" name="Slide Number Placeholder 3"/>
          <p:cNvSpPr>
            <a:spLocks noGrp="1"/>
          </p:cNvSpPr>
          <p:nvPr>
            <p:ph type="sldNum" sz="quarter" idx="5"/>
          </p:nvPr>
        </p:nvSpPr>
        <p:spPr/>
        <p:txBody>
          <a:bodyPr/>
          <a:lstStyle/>
          <a:p>
            <a:fld id="{120E366F-E7CF-E248-ADED-139E5FDB1E29}" type="slidenum">
              <a:rPr lang="en-GB" smtClean="0"/>
              <a:t>7</a:t>
            </a:fld>
            <a:endParaRPr lang="en-GB"/>
          </a:p>
        </p:txBody>
      </p:sp>
    </p:spTree>
    <p:extLst>
      <p:ext uri="{BB962C8B-B14F-4D97-AF65-F5344CB8AC3E}">
        <p14:creationId xmlns:p14="http://schemas.microsoft.com/office/powerpoint/2010/main" val="277480204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9</a:t>
            </a:fld>
            <a:endParaRPr lang="en-GB"/>
          </a:p>
        </p:txBody>
      </p:sp>
    </p:spTree>
    <p:extLst>
      <p:ext uri="{BB962C8B-B14F-4D97-AF65-F5344CB8AC3E}">
        <p14:creationId xmlns:p14="http://schemas.microsoft.com/office/powerpoint/2010/main" val="34274915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5 papers out there that have done a survey for statistically significant TTVs across multiple planets. Three of those actually calculated decay rates rather than just saying oh here is some statistically significant TTV.</a:t>
            </a:r>
          </a:p>
          <a:p>
            <a:endParaRPr lang="en-GB" dirty="0"/>
          </a:p>
          <a:p>
            <a:r>
              <a:rPr lang="en-GB" dirty="0"/>
              <a:t>I’ve added a fourth result representing the latest work on WASP-12b.</a:t>
            </a:r>
          </a:p>
        </p:txBody>
      </p:sp>
      <p:sp>
        <p:nvSpPr>
          <p:cNvPr id="4" name="Slide Number Placeholder 3"/>
          <p:cNvSpPr>
            <a:spLocks noGrp="1"/>
          </p:cNvSpPr>
          <p:nvPr>
            <p:ph type="sldNum" sz="quarter" idx="5"/>
          </p:nvPr>
        </p:nvSpPr>
        <p:spPr/>
        <p:txBody>
          <a:bodyPr/>
          <a:lstStyle/>
          <a:p>
            <a:fld id="{120E366F-E7CF-E248-ADED-139E5FDB1E29}" type="slidenum">
              <a:rPr lang="en-GB" smtClean="0"/>
              <a:t>10</a:t>
            </a:fld>
            <a:endParaRPr lang="en-GB"/>
          </a:p>
        </p:txBody>
      </p:sp>
    </p:spTree>
    <p:extLst>
      <p:ext uri="{BB962C8B-B14F-4D97-AF65-F5344CB8AC3E}">
        <p14:creationId xmlns:p14="http://schemas.microsoft.com/office/powerpoint/2010/main" val="10847933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These papers raised a number of recurring issues.</a:t>
            </a:r>
          </a:p>
          <a:p>
            <a:br>
              <a:rPr lang="en-GB" dirty="0"/>
            </a:br>
            <a:r>
              <a:rPr lang="en-GB" dirty="0"/>
              <a:t>Point 3: what we really mean when we say these datapoints look “wrong” is that their reported error is inaccurate.</a:t>
            </a:r>
          </a:p>
          <a:p>
            <a:endParaRPr lang="en-GB" dirty="0"/>
          </a:p>
          <a:p>
            <a:r>
              <a:rPr lang="en-GB" dirty="0"/>
              <a:t>Point 4: let the model learn what the true measurements are. If you have a stronger prior on a model, this should make you more likely to fit data by increasing error rather than adjusting parameters.</a:t>
            </a:r>
          </a:p>
          <a:p>
            <a:endParaRPr lang="en-GB" dirty="0"/>
          </a:p>
          <a:p>
            <a:r>
              <a:rPr lang="en-GB" dirty="0"/>
              <a:t>Filtering outliers using standard deviations away from a fitted orbital decay model is problematic, as it has the potential to induce a false signal in the data by removing any data-points that appear to strongly disagree with the quadratic decay fit.</a:t>
            </a:r>
          </a:p>
          <a:p>
            <a:endParaRPr lang="en-GB" dirty="0"/>
          </a:p>
          <a:p>
            <a:r>
              <a:rPr lang="en-GB" dirty="0"/>
              <a:t>Filtering according to standard deviations from a constant fit may be more appropriate. </a:t>
            </a:r>
            <a:r>
              <a:rPr lang="en-GB" dirty="0" err="1"/>
              <a:t>Hagey</a:t>
            </a:r>
            <a:r>
              <a:rPr lang="en-GB" dirty="0"/>
              <a:t> tried this approach to double check the quadratic period fit wasn't inducing a false signal and found that fits where the linear model was better (according to BIC) resulted in quadratic fits with a negligible decay term i.e. clipping according to the quadratic model did not induce a false decay signal in models whose linear fit was actually better according to BIC.</a:t>
            </a:r>
          </a:p>
          <a:p>
            <a:endParaRPr lang="en-GB" dirty="0"/>
          </a:p>
          <a:p>
            <a:r>
              <a:rPr lang="en-GB" dirty="0"/>
              <a:t>However, we could equally lose indicators of a quadratic trend if clipping outliers according to deviation from a linear fit.</a:t>
            </a:r>
          </a:p>
          <a:p>
            <a:endParaRPr lang="en-GB" dirty="0"/>
          </a:p>
          <a:p>
            <a:r>
              <a:rPr lang="en-GB" dirty="0"/>
              <a:t>I want to build an outlier detection method centred around two ideas:</a:t>
            </a:r>
          </a:p>
          <a:p>
            <a:endParaRPr lang="en-GB" dirty="0"/>
          </a:p>
          <a:p>
            <a:r>
              <a:rPr lang="en-GB" dirty="0"/>
              <a:t>1. Focusing on physical intuition as means of detecting outliers i.e. can we use theory to predict possible "reasonable" bounds for what the period and decay rate could be, and use these to inform our modelling. We shouldn't try to fit to something which is clearly physically impossible. (See the HAT-P-1 example below.) =&gt; **Priors: introduce priors on the decay rate and period that force the model into a physical range.**</a:t>
            </a:r>
          </a:p>
          <a:p>
            <a:endParaRPr lang="en-GB" dirty="0"/>
          </a:p>
          <a:p>
            <a:r>
              <a:rPr lang="en-GB" dirty="0"/>
              <a:t>2. We can't be sure that the $1\sigma$ uncertainty of transit times given by the observers is correct. There are myriad reasons this uncertainty could be inaccurate, from systematic bias to human error. We need a way to </a:t>
            </a:r>
            <a:r>
              <a:rPr lang="en-GB" dirty="0" err="1"/>
              <a:t>accomodate</a:t>
            </a:r>
            <a:r>
              <a:rPr lang="en-GB" dirty="0"/>
              <a:t> "flexible" uncertainties in our model. Rather than simply clipping out bad data, which is quite a blunt instrument, we should be able to "de-weight" data-points dynamically. =&gt; **Dynamic uncertainty: make the uncertainty per transit a parameter of the model which we fit. The uncertainty provided in the data becomes our prior on this parameterized uncertainty instead.**</a:t>
            </a:r>
          </a:p>
        </p:txBody>
      </p:sp>
      <p:sp>
        <p:nvSpPr>
          <p:cNvPr id="4" name="Slide Number Placeholder 3"/>
          <p:cNvSpPr>
            <a:spLocks noGrp="1"/>
          </p:cNvSpPr>
          <p:nvPr>
            <p:ph type="sldNum" sz="quarter" idx="5"/>
          </p:nvPr>
        </p:nvSpPr>
        <p:spPr/>
        <p:txBody>
          <a:bodyPr/>
          <a:lstStyle/>
          <a:p>
            <a:fld id="{120E366F-E7CF-E248-ADED-139E5FDB1E29}" type="slidenum">
              <a:rPr lang="en-GB" smtClean="0"/>
              <a:t>11</a:t>
            </a:fld>
            <a:endParaRPr lang="en-GB"/>
          </a:p>
        </p:txBody>
      </p:sp>
    </p:spTree>
    <p:extLst>
      <p:ext uri="{BB962C8B-B14F-4D97-AF65-F5344CB8AC3E}">
        <p14:creationId xmlns:p14="http://schemas.microsoft.com/office/powerpoint/2010/main" val="95888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5"/>
          </p:nvPr>
        </p:nvSpPr>
        <p:spPr/>
        <p:txBody>
          <a:bodyPr/>
          <a:lstStyle/>
          <a:p>
            <a:fld id="{120E366F-E7CF-E248-ADED-139E5FDB1E29}" type="slidenum">
              <a:rPr lang="en-GB" smtClean="0"/>
              <a:t>12</a:t>
            </a:fld>
            <a:endParaRPr lang="en-GB"/>
          </a:p>
        </p:txBody>
      </p:sp>
    </p:spTree>
    <p:extLst>
      <p:ext uri="{BB962C8B-B14F-4D97-AF65-F5344CB8AC3E}">
        <p14:creationId xmlns:p14="http://schemas.microsoft.com/office/powerpoint/2010/main" val="9047520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DB0DACD-35C0-4B70-E90D-6D06CB8ED775}"/>
              </a:ext>
            </a:extLst>
          </p:cNvPr>
          <p:cNvSpPr>
            <a:spLocks noGrp="1"/>
          </p:cNvSpPr>
          <p:nvPr>
            <p:ph type="ctrTitle"/>
          </p:nvPr>
        </p:nvSpPr>
        <p:spPr>
          <a:xfrm>
            <a:off x="1524000" y="1122363"/>
            <a:ext cx="9144000" cy="2387600"/>
          </a:xfrm>
          <a:noFill/>
        </p:spPr>
        <p:txBody>
          <a:bodyPr anchor="ctr" anchorCtr="0"/>
          <a:lstStyle>
            <a:lvl1pPr algn="ctr">
              <a:defRPr sz="6000"/>
            </a:lvl1pPr>
          </a:lstStyle>
          <a:p>
            <a:r>
              <a:rPr lang="en-GB"/>
              <a:t>Click to edit Master title style</a:t>
            </a:r>
          </a:p>
        </p:txBody>
      </p:sp>
      <p:sp>
        <p:nvSpPr>
          <p:cNvPr id="3" name="Subtitle 2">
            <a:extLst>
              <a:ext uri="{FF2B5EF4-FFF2-40B4-BE49-F238E27FC236}">
                <a16:creationId xmlns:a16="http://schemas.microsoft.com/office/drawing/2014/main" id="{815CE53F-5262-7B4F-DF5D-7DE8A176CAFE}"/>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dirty="0"/>
              <a:t>Click to edit Master subtitle style</a:t>
            </a:r>
          </a:p>
        </p:txBody>
      </p:sp>
      <p:sp>
        <p:nvSpPr>
          <p:cNvPr id="4" name="Date Placeholder 3">
            <a:extLst>
              <a:ext uri="{FF2B5EF4-FFF2-40B4-BE49-F238E27FC236}">
                <a16:creationId xmlns:a16="http://schemas.microsoft.com/office/drawing/2014/main" id="{C46B93F6-BCEF-D55A-B1D0-2D5BA173472C}"/>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63ED30E4-33C3-C33E-247F-4A59CA8AE5B8}"/>
              </a:ext>
            </a:extLst>
          </p:cNvPr>
          <p:cNvSpPr>
            <a:spLocks noGrp="1"/>
          </p:cNvSpPr>
          <p:nvPr>
            <p:ph type="ftr" sz="quarter" idx="11"/>
          </p:nvPr>
        </p:nvSpPr>
        <p:spPr>
          <a:xfrm>
            <a:off x="4038600" y="6356350"/>
            <a:ext cx="4114800" cy="365125"/>
          </a:xfrm>
          <a:prstGeom prst="rect">
            <a:avLst/>
          </a:prstGeom>
        </p:spPr>
        <p:txBody>
          <a:bodyPr/>
          <a:lstStyle/>
          <a:p>
            <a:endParaRPr lang="en-GB" dirty="0"/>
          </a:p>
        </p:txBody>
      </p:sp>
      <p:sp>
        <p:nvSpPr>
          <p:cNvPr id="6" name="Slide Number Placeholder 5">
            <a:extLst>
              <a:ext uri="{FF2B5EF4-FFF2-40B4-BE49-F238E27FC236}">
                <a16:creationId xmlns:a16="http://schemas.microsoft.com/office/drawing/2014/main" id="{FAC336E9-A5E3-35E3-69EB-55DE67FC8DAA}"/>
              </a:ext>
            </a:extLst>
          </p:cNvPr>
          <p:cNvSpPr>
            <a:spLocks noGrp="1"/>
          </p:cNvSpPr>
          <p:nvPr>
            <p:ph type="sldNum" sz="quarter" idx="12"/>
          </p:nvPr>
        </p:nvSpPr>
        <p:spPr/>
        <p:txBody>
          <a:bodyPr/>
          <a:lstStyle/>
          <a:p>
            <a:fld id="{C8315AF6-B4B7-9044-ABAB-B18384B3885D}" type="slidenum">
              <a:rPr lang="en-GB" smtClean="0"/>
              <a:t>‹#›</a:t>
            </a:fld>
            <a:endParaRPr lang="en-GB" dirty="0"/>
          </a:p>
        </p:txBody>
      </p:sp>
    </p:spTree>
    <p:extLst>
      <p:ext uri="{BB962C8B-B14F-4D97-AF65-F5344CB8AC3E}">
        <p14:creationId xmlns:p14="http://schemas.microsoft.com/office/powerpoint/2010/main" val="122156153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ED0D1A-85C1-125A-F488-05A5937A04D1}"/>
              </a:ext>
            </a:extLst>
          </p:cNvPr>
          <p:cNvSpPr>
            <a:spLocks noGrp="1"/>
          </p:cNvSpPr>
          <p:nvPr>
            <p:ph type="title"/>
          </p:nvPr>
        </p:nvSpPr>
        <p:spPr/>
        <p:txBody>
          <a:bodyPr/>
          <a:lstStyle/>
          <a:p>
            <a:r>
              <a:rPr lang="en-GB"/>
              <a:t>Click to edit Master title style</a:t>
            </a:r>
          </a:p>
        </p:txBody>
      </p:sp>
      <p:sp>
        <p:nvSpPr>
          <p:cNvPr id="3" name="Vertical Text Placeholder 2">
            <a:extLst>
              <a:ext uri="{FF2B5EF4-FFF2-40B4-BE49-F238E27FC236}">
                <a16:creationId xmlns:a16="http://schemas.microsoft.com/office/drawing/2014/main" id="{B7334AD1-22A5-E7A3-9506-863E4E5DA9B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4E3D810E-BA6B-FF1D-4788-800419C86E64}"/>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AC909EB4-1D8F-1EA5-F4AF-9A33DDD0FF8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17E546FE-DB92-BDD1-2758-C8B74F9FD92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7069368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6B2A65E-005B-754A-89FB-0E725115571C}"/>
              </a:ext>
            </a:extLst>
          </p:cNvPr>
          <p:cNvSpPr>
            <a:spLocks noGrp="1"/>
          </p:cNvSpPr>
          <p:nvPr>
            <p:ph type="title" orient="vert"/>
          </p:nvPr>
        </p:nvSpPr>
        <p:spPr>
          <a:xfrm>
            <a:off x="8724900" y="365125"/>
            <a:ext cx="2628900" cy="5811838"/>
          </a:xfrm>
        </p:spPr>
        <p:txBody>
          <a:bodyPr vert="eaVert"/>
          <a:lstStyle/>
          <a:p>
            <a:r>
              <a:rPr lang="en-GB"/>
              <a:t>Click to edit Master title style</a:t>
            </a:r>
          </a:p>
        </p:txBody>
      </p:sp>
      <p:sp>
        <p:nvSpPr>
          <p:cNvPr id="3" name="Vertical Text Placeholder 2">
            <a:extLst>
              <a:ext uri="{FF2B5EF4-FFF2-40B4-BE49-F238E27FC236}">
                <a16:creationId xmlns:a16="http://schemas.microsoft.com/office/drawing/2014/main" id="{B446AE8D-21CB-27D3-C97F-B70FB48C55C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Date Placeholder 3">
            <a:extLst>
              <a:ext uri="{FF2B5EF4-FFF2-40B4-BE49-F238E27FC236}">
                <a16:creationId xmlns:a16="http://schemas.microsoft.com/office/drawing/2014/main" id="{201F501C-675A-D820-799D-8181C2B0868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2E947BFC-9F42-3235-7F78-430EA216F65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8113583B-8747-B2FB-E0F8-58D875346B8C}"/>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3706204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0B8B78-97C0-C4B8-AD8B-DAA9DEDA72F4}"/>
              </a:ext>
            </a:extLst>
          </p:cNvPr>
          <p:cNvSpPr>
            <a:spLocks noGrp="1"/>
          </p:cNvSpPr>
          <p:nvPr>
            <p:ph type="title"/>
          </p:nvPr>
        </p:nvSpPr>
        <p:spPr/>
        <p:txBody>
          <a:bodyPr/>
          <a:lstStyle/>
          <a:p>
            <a:r>
              <a:rPr lang="en-GB" dirty="0"/>
              <a:t>Click to edit Master title style</a:t>
            </a:r>
          </a:p>
        </p:txBody>
      </p:sp>
      <p:sp>
        <p:nvSpPr>
          <p:cNvPr id="3" name="Content Placeholder 2">
            <a:extLst>
              <a:ext uri="{FF2B5EF4-FFF2-40B4-BE49-F238E27FC236}">
                <a16:creationId xmlns:a16="http://schemas.microsoft.com/office/drawing/2014/main" id="{451298BB-C645-E9AB-37EF-C58795D63AA5}"/>
              </a:ext>
            </a:extLst>
          </p:cNvPr>
          <p:cNvSpPr>
            <a:spLocks noGrp="1"/>
          </p:cNvSpPr>
          <p:nvPr>
            <p:ph idx="1"/>
          </p:nvPr>
        </p:nvSpPr>
        <p:spPr/>
        <p:txBody>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4" name="Date Placeholder 3">
            <a:extLst>
              <a:ext uri="{FF2B5EF4-FFF2-40B4-BE49-F238E27FC236}">
                <a16:creationId xmlns:a16="http://schemas.microsoft.com/office/drawing/2014/main" id="{DB6B440B-DFE4-76DF-E829-8B57BD0F4000}"/>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28EB578B-7809-F0F3-9A42-75175BFA75C2}"/>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7F7FC0F5-379E-C83B-12E6-EC51FF6CF8F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24174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55321E-00E3-3731-83C0-8829521F96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p>
        </p:txBody>
      </p:sp>
      <p:sp>
        <p:nvSpPr>
          <p:cNvPr id="3" name="Text Placeholder 2">
            <a:extLst>
              <a:ext uri="{FF2B5EF4-FFF2-40B4-BE49-F238E27FC236}">
                <a16:creationId xmlns:a16="http://schemas.microsoft.com/office/drawing/2014/main" id="{2040CBDA-4A9D-38E3-1043-F61C2E112DC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A2CBC6F2-B74C-5EDA-A92C-FB869A5B2729}"/>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5" name="Footer Placeholder 4">
            <a:extLst>
              <a:ext uri="{FF2B5EF4-FFF2-40B4-BE49-F238E27FC236}">
                <a16:creationId xmlns:a16="http://schemas.microsoft.com/office/drawing/2014/main" id="{BC7AD323-2BA7-ED25-0A27-FD915D3AF446}"/>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6" name="Slide Number Placeholder 5">
            <a:extLst>
              <a:ext uri="{FF2B5EF4-FFF2-40B4-BE49-F238E27FC236}">
                <a16:creationId xmlns:a16="http://schemas.microsoft.com/office/drawing/2014/main" id="{AB7D7004-99B1-9804-3EDE-45E1C4DB960A}"/>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168325355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1B9C1D-14B9-1458-88FE-C976DB09BA57}"/>
              </a:ext>
            </a:extLst>
          </p:cNvPr>
          <p:cNvSpPr>
            <a:spLocks noGrp="1"/>
          </p:cNvSpPr>
          <p:nvPr>
            <p:ph type="title"/>
          </p:nvPr>
        </p:nvSpPr>
        <p:spPr/>
        <p:txBody>
          <a:bodyPr/>
          <a:lstStyle/>
          <a:p>
            <a:r>
              <a:rPr lang="en-GB"/>
              <a:t>Click to edit Master title style</a:t>
            </a:r>
          </a:p>
        </p:txBody>
      </p:sp>
      <p:sp>
        <p:nvSpPr>
          <p:cNvPr id="3" name="Content Placeholder 2">
            <a:extLst>
              <a:ext uri="{FF2B5EF4-FFF2-40B4-BE49-F238E27FC236}">
                <a16:creationId xmlns:a16="http://schemas.microsoft.com/office/drawing/2014/main" id="{72C8AFEA-A0D2-55CB-CF3F-DCD79CC7F7A5}"/>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Content Placeholder 3">
            <a:extLst>
              <a:ext uri="{FF2B5EF4-FFF2-40B4-BE49-F238E27FC236}">
                <a16:creationId xmlns:a16="http://schemas.microsoft.com/office/drawing/2014/main" id="{E03D628E-63F0-DA51-2551-24EFFBF51EA4}"/>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Date Placeholder 4">
            <a:extLst>
              <a:ext uri="{FF2B5EF4-FFF2-40B4-BE49-F238E27FC236}">
                <a16:creationId xmlns:a16="http://schemas.microsoft.com/office/drawing/2014/main" id="{9E535528-F785-84AD-2ECB-E840D0F46EA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52907BAF-0E4A-F73F-6762-79F01E8D6353}"/>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91E19AC6-B963-E5A7-4CFE-2C09BFB47D1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549410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2A4856-90A8-2D42-68F3-32F99C3345E6}"/>
              </a:ext>
            </a:extLst>
          </p:cNvPr>
          <p:cNvSpPr>
            <a:spLocks noGrp="1"/>
          </p:cNvSpPr>
          <p:nvPr>
            <p:ph type="title"/>
          </p:nvPr>
        </p:nvSpPr>
        <p:spPr>
          <a:xfrm>
            <a:off x="839788" y="365125"/>
            <a:ext cx="10515600" cy="1325563"/>
          </a:xfrm>
        </p:spPr>
        <p:txBody>
          <a:bodyPr/>
          <a:lstStyle/>
          <a:p>
            <a:r>
              <a:rPr lang="en-GB"/>
              <a:t>Click to edit Master title style</a:t>
            </a:r>
          </a:p>
        </p:txBody>
      </p:sp>
      <p:sp>
        <p:nvSpPr>
          <p:cNvPr id="3" name="Text Placeholder 2">
            <a:extLst>
              <a:ext uri="{FF2B5EF4-FFF2-40B4-BE49-F238E27FC236}">
                <a16:creationId xmlns:a16="http://schemas.microsoft.com/office/drawing/2014/main" id="{0E2E3A49-5A35-BAE0-3F91-624127E5DC4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23AB46F-39BA-67D0-5083-CDA6F84097F5}"/>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5" name="Text Placeholder 4">
            <a:extLst>
              <a:ext uri="{FF2B5EF4-FFF2-40B4-BE49-F238E27FC236}">
                <a16:creationId xmlns:a16="http://schemas.microsoft.com/office/drawing/2014/main" id="{4F49F877-9643-D872-AC93-0579ED3C167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711757EE-044A-2DFA-ECCF-F19CFF6B5BC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7" name="Date Placeholder 6">
            <a:extLst>
              <a:ext uri="{FF2B5EF4-FFF2-40B4-BE49-F238E27FC236}">
                <a16:creationId xmlns:a16="http://schemas.microsoft.com/office/drawing/2014/main" id="{3A7FD86A-6F54-7A9E-8A9B-CC62B752BAD2}"/>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8" name="Footer Placeholder 7">
            <a:extLst>
              <a:ext uri="{FF2B5EF4-FFF2-40B4-BE49-F238E27FC236}">
                <a16:creationId xmlns:a16="http://schemas.microsoft.com/office/drawing/2014/main" id="{608219AE-3A37-FE3C-FF6D-8E4CB5F9A15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9" name="Slide Number Placeholder 8">
            <a:extLst>
              <a:ext uri="{FF2B5EF4-FFF2-40B4-BE49-F238E27FC236}">
                <a16:creationId xmlns:a16="http://schemas.microsoft.com/office/drawing/2014/main" id="{18789205-85FC-1075-8B85-91961207A505}"/>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649840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D4130C-EDC0-A0BA-6D39-42A365635D73}"/>
              </a:ext>
            </a:extLst>
          </p:cNvPr>
          <p:cNvSpPr>
            <a:spLocks noGrp="1"/>
          </p:cNvSpPr>
          <p:nvPr>
            <p:ph type="title"/>
          </p:nvPr>
        </p:nvSpPr>
        <p:spPr/>
        <p:txBody>
          <a:bodyPr/>
          <a:lstStyle/>
          <a:p>
            <a:r>
              <a:rPr lang="en-GB"/>
              <a:t>Click to edit Master title style</a:t>
            </a:r>
          </a:p>
        </p:txBody>
      </p:sp>
      <p:sp>
        <p:nvSpPr>
          <p:cNvPr id="3" name="Date Placeholder 2">
            <a:extLst>
              <a:ext uri="{FF2B5EF4-FFF2-40B4-BE49-F238E27FC236}">
                <a16:creationId xmlns:a16="http://schemas.microsoft.com/office/drawing/2014/main" id="{F918B43F-3D47-B51E-C083-386A232BF2C8}"/>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4" name="Footer Placeholder 3">
            <a:extLst>
              <a:ext uri="{FF2B5EF4-FFF2-40B4-BE49-F238E27FC236}">
                <a16:creationId xmlns:a16="http://schemas.microsoft.com/office/drawing/2014/main" id="{26C156A7-9F4E-041C-4475-7A1D68FA98FE}"/>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5" name="Slide Number Placeholder 4">
            <a:extLst>
              <a:ext uri="{FF2B5EF4-FFF2-40B4-BE49-F238E27FC236}">
                <a16:creationId xmlns:a16="http://schemas.microsoft.com/office/drawing/2014/main" id="{1E6D7468-A808-D32C-FCE9-FE51EDE28282}"/>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85895264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10EE80D-0E12-B373-915A-40E95890B177}"/>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3" name="Footer Placeholder 2">
            <a:extLst>
              <a:ext uri="{FF2B5EF4-FFF2-40B4-BE49-F238E27FC236}">
                <a16:creationId xmlns:a16="http://schemas.microsoft.com/office/drawing/2014/main" id="{4F9F14D9-129E-6625-FF7B-A86362EB87C8}"/>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4" name="Slide Number Placeholder 3">
            <a:extLst>
              <a:ext uri="{FF2B5EF4-FFF2-40B4-BE49-F238E27FC236}">
                <a16:creationId xmlns:a16="http://schemas.microsoft.com/office/drawing/2014/main" id="{714D0E67-86B5-6229-607C-7828BE846087}"/>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43443114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B183D-0F93-043C-B716-86A8D986B954}"/>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Content Placeholder 2">
            <a:extLst>
              <a:ext uri="{FF2B5EF4-FFF2-40B4-BE49-F238E27FC236}">
                <a16:creationId xmlns:a16="http://schemas.microsoft.com/office/drawing/2014/main" id="{46299B9D-8B67-A964-4745-179F4A9A872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p>
        </p:txBody>
      </p:sp>
      <p:sp>
        <p:nvSpPr>
          <p:cNvPr id="4" name="Text Placeholder 3">
            <a:extLst>
              <a:ext uri="{FF2B5EF4-FFF2-40B4-BE49-F238E27FC236}">
                <a16:creationId xmlns:a16="http://schemas.microsoft.com/office/drawing/2014/main" id="{C2776768-2D4E-4E6B-66FD-63387B613B0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D11661E1-B61E-BE83-15A9-F206268795AA}"/>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36EC493B-A005-4DB5-FB7F-4D0B14976734}"/>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4CEEF0BB-FD23-E4F3-91AB-8911F417FDC8}"/>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266088958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2D86CA-5426-249B-1ACA-BC900982640D}"/>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p>
        </p:txBody>
      </p:sp>
      <p:sp>
        <p:nvSpPr>
          <p:cNvPr id="3" name="Picture Placeholder 2">
            <a:extLst>
              <a:ext uri="{FF2B5EF4-FFF2-40B4-BE49-F238E27FC236}">
                <a16:creationId xmlns:a16="http://schemas.microsoft.com/office/drawing/2014/main" id="{F3B2230A-E29E-80EF-0F13-D4635401D53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GB"/>
          </a:p>
        </p:txBody>
      </p:sp>
      <p:sp>
        <p:nvSpPr>
          <p:cNvPr id="4" name="Text Placeholder 3">
            <a:extLst>
              <a:ext uri="{FF2B5EF4-FFF2-40B4-BE49-F238E27FC236}">
                <a16:creationId xmlns:a16="http://schemas.microsoft.com/office/drawing/2014/main" id="{C1FEA183-D58E-72C1-38B5-B36D5703A2A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4FAFD843-3835-66F2-A61A-FCCF319AE724}"/>
              </a:ext>
            </a:extLst>
          </p:cNvPr>
          <p:cNvSpPr>
            <a:spLocks noGrp="1"/>
          </p:cNvSpPr>
          <p:nvPr>
            <p:ph type="dt" sz="half" idx="10"/>
          </p:nvPr>
        </p:nvSpPr>
        <p:spPr>
          <a:xfrm>
            <a:off x="838200" y="6356350"/>
            <a:ext cx="2743200" cy="365125"/>
          </a:xfrm>
          <a:prstGeom prst="rect">
            <a:avLst/>
          </a:prstGeom>
        </p:spPr>
        <p:txBody>
          <a:bodyPr/>
          <a:lstStyle/>
          <a:p>
            <a:endParaRPr lang="en-GB"/>
          </a:p>
        </p:txBody>
      </p:sp>
      <p:sp>
        <p:nvSpPr>
          <p:cNvPr id="6" name="Footer Placeholder 5">
            <a:extLst>
              <a:ext uri="{FF2B5EF4-FFF2-40B4-BE49-F238E27FC236}">
                <a16:creationId xmlns:a16="http://schemas.microsoft.com/office/drawing/2014/main" id="{8DD24056-E626-6514-EA56-7F716A3024B9}"/>
              </a:ext>
            </a:extLst>
          </p:cNvPr>
          <p:cNvSpPr>
            <a:spLocks noGrp="1"/>
          </p:cNvSpPr>
          <p:nvPr>
            <p:ph type="ftr" sz="quarter" idx="11"/>
          </p:nvPr>
        </p:nvSpPr>
        <p:spPr>
          <a:xfrm>
            <a:off x="4038600" y="6356350"/>
            <a:ext cx="4114800" cy="365125"/>
          </a:xfrm>
          <a:prstGeom prst="rect">
            <a:avLst/>
          </a:prstGeom>
        </p:spPr>
        <p:txBody>
          <a:bodyPr/>
          <a:lstStyle/>
          <a:p>
            <a:endParaRPr lang="en-GB"/>
          </a:p>
        </p:txBody>
      </p:sp>
      <p:sp>
        <p:nvSpPr>
          <p:cNvPr id="7" name="Slide Number Placeholder 6">
            <a:extLst>
              <a:ext uri="{FF2B5EF4-FFF2-40B4-BE49-F238E27FC236}">
                <a16:creationId xmlns:a16="http://schemas.microsoft.com/office/drawing/2014/main" id="{BBCDF37D-9790-ACE7-6423-FEEA1886358B}"/>
              </a:ext>
            </a:extLst>
          </p:cNvPr>
          <p:cNvSpPr>
            <a:spLocks noGrp="1"/>
          </p:cNvSpPr>
          <p:nvPr>
            <p:ph type="sldNum" sz="quarter" idx="12"/>
          </p:nvPr>
        </p:nvSpPr>
        <p:spPr/>
        <p:txBody>
          <a:bodyPr/>
          <a:lstStyle/>
          <a:p>
            <a:fld id="{C8315AF6-B4B7-9044-ABAB-B18384B3885D}" type="slidenum">
              <a:rPr lang="en-GB" smtClean="0"/>
              <a:t>‹#›</a:t>
            </a:fld>
            <a:endParaRPr lang="en-GB"/>
          </a:p>
        </p:txBody>
      </p:sp>
    </p:spTree>
    <p:extLst>
      <p:ext uri="{BB962C8B-B14F-4D97-AF65-F5344CB8AC3E}">
        <p14:creationId xmlns:p14="http://schemas.microsoft.com/office/powerpoint/2010/main" val="31007760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9D108DE-FAD8-2FC0-F82E-D64E944592C8}"/>
              </a:ext>
            </a:extLst>
          </p:cNvPr>
          <p:cNvSpPr>
            <a:spLocks noGrp="1"/>
          </p:cNvSpPr>
          <p:nvPr>
            <p:ph type="title"/>
          </p:nvPr>
        </p:nvSpPr>
        <p:spPr>
          <a:xfrm>
            <a:off x="0" y="0"/>
            <a:ext cx="12192000" cy="1077685"/>
          </a:xfrm>
          <a:prstGeom prst="rect">
            <a:avLst/>
          </a:prstGeom>
          <a:solidFill>
            <a:schemeClr val="bg2"/>
          </a:solidFill>
        </p:spPr>
        <p:txBody>
          <a:bodyPr vert="horz" lIns="720000" tIns="43200" rIns="720000" bIns="43200" rtlCol="0" anchor="ctr">
            <a:normAutofit/>
          </a:bodyPr>
          <a:lstStyle/>
          <a:p>
            <a:r>
              <a:rPr lang="en-GB" dirty="0"/>
              <a:t>Click to edit Master title style</a:t>
            </a:r>
          </a:p>
        </p:txBody>
      </p:sp>
      <p:sp>
        <p:nvSpPr>
          <p:cNvPr id="3" name="Text Placeholder 2">
            <a:extLst>
              <a:ext uri="{FF2B5EF4-FFF2-40B4-BE49-F238E27FC236}">
                <a16:creationId xmlns:a16="http://schemas.microsoft.com/office/drawing/2014/main" id="{C5E6B815-C40C-B5BC-2F86-572EFD4074D1}"/>
              </a:ext>
            </a:extLst>
          </p:cNvPr>
          <p:cNvSpPr>
            <a:spLocks noGrp="1"/>
          </p:cNvSpPr>
          <p:nvPr>
            <p:ph type="body" idx="1"/>
          </p:nvPr>
        </p:nvSpPr>
        <p:spPr>
          <a:xfrm>
            <a:off x="630621" y="1363320"/>
            <a:ext cx="10930758" cy="4806251"/>
          </a:xfrm>
          <a:prstGeom prst="rect">
            <a:avLst/>
          </a:prstGeom>
        </p:spPr>
        <p:txBody>
          <a:bodyPr vert="horz" lIns="91440" tIns="45720" rIns="91440" bIns="45720" rtlCol="0">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p>
        </p:txBody>
      </p:sp>
      <p:sp>
        <p:nvSpPr>
          <p:cNvPr id="6" name="Slide Number Placeholder 5">
            <a:extLst>
              <a:ext uri="{FF2B5EF4-FFF2-40B4-BE49-F238E27FC236}">
                <a16:creationId xmlns:a16="http://schemas.microsoft.com/office/drawing/2014/main" id="{7CACC939-A387-AFBC-F3F9-752B0BB53B2A}"/>
              </a:ext>
            </a:extLst>
          </p:cNvPr>
          <p:cNvSpPr>
            <a:spLocks noGrp="1"/>
          </p:cNvSpPr>
          <p:nvPr>
            <p:ph type="sldNum" sz="quarter" idx="4"/>
          </p:nvPr>
        </p:nvSpPr>
        <p:spPr>
          <a:xfrm>
            <a:off x="8818179" y="636686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315AF6-B4B7-9044-ABAB-B18384B3885D}" type="slidenum">
              <a:rPr lang="en-GB" smtClean="0"/>
              <a:t>‹#›</a:t>
            </a:fld>
            <a:endParaRPr lang="en-GB"/>
          </a:p>
        </p:txBody>
      </p:sp>
    </p:spTree>
    <p:extLst>
      <p:ext uri="{BB962C8B-B14F-4D97-AF65-F5344CB8AC3E}">
        <p14:creationId xmlns:p14="http://schemas.microsoft.com/office/powerpoint/2010/main" val="1611533376"/>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0.png"/><Relationship Id="rId4" Type="http://schemas.openxmlformats.org/officeDocument/2006/relationships/image" Target="../media/image19.png"/></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jpeg"/></Relationships>
</file>

<file path=ppt/slides/_rels/slide1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4.pn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2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slideLayout" Target="../slideLayouts/slideLayout2.xml"/><Relationship Id="rId7" Type="http://schemas.openxmlformats.org/officeDocument/2006/relationships/hyperlink" Target="http://chi-feng.github.io/mcmc-demo/" TargetMode="External"/><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3CA68CF-24B3-0C13-A86F-8C4A92CF8F37}"/>
              </a:ext>
            </a:extLst>
          </p:cNvPr>
          <p:cNvSpPr>
            <a:spLocks noGrp="1"/>
          </p:cNvSpPr>
          <p:nvPr>
            <p:ph type="ctrTitle"/>
          </p:nvPr>
        </p:nvSpPr>
        <p:spPr>
          <a:xfrm>
            <a:off x="977462" y="1276788"/>
            <a:ext cx="5559972" cy="2387600"/>
          </a:xfrm>
        </p:spPr>
        <p:txBody>
          <a:bodyPr>
            <a:normAutofit/>
          </a:bodyPr>
          <a:lstStyle/>
          <a:p>
            <a:r>
              <a:rPr lang="en-GB" sz="5000" dirty="0"/>
              <a:t>Modelling orbital decay of Hot Jupiters</a:t>
            </a:r>
          </a:p>
        </p:txBody>
      </p:sp>
      <p:sp>
        <p:nvSpPr>
          <p:cNvPr id="3" name="Subtitle 2">
            <a:extLst>
              <a:ext uri="{FF2B5EF4-FFF2-40B4-BE49-F238E27FC236}">
                <a16:creationId xmlns:a16="http://schemas.microsoft.com/office/drawing/2014/main" id="{54093937-23A4-0774-2189-F852AEE1CF73}"/>
              </a:ext>
            </a:extLst>
          </p:cNvPr>
          <p:cNvSpPr>
            <a:spLocks noGrp="1"/>
          </p:cNvSpPr>
          <p:nvPr>
            <p:ph type="subTitle" idx="1"/>
          </p:nvPr>
        </p:nvSpPr>
        <p:spPr>
          <a:xfrm>
            <a:off x="977462" y="3756463"/>
            <a:ext cx="5559972" cy="1655762"/>
          </a:xfrm>
        </p:spPr>
        <p:txBody>
          <a:bodyPr/>
          <a:lstStyle/>
          <a:p>
            <a:r>
              <a:rPr lang="en-GB" dirty="0">
                <a:latin typeface="Corbel" panose="020B0503020204020204" pitchFamily="34" charset="0"/>
              </a:rPr>
              <a:t>Lawrence Berry</a:t>
            </a:r>
          </a:p>
          <a:p>
            <a:r>
              <a:rPr lang="en-GB" dirty="0">
                <a:latin typeface="Corbel" panose="020B0503020204020204" pitchFamily="34" charset="0"/>
              </a:rPr>
              <a:t>11/10/2023</a:t>
            </a:r>
          </a:p>
        </p:txBody>
      </p:sp>
      <p:sp>
        <p:nvSpPr>
          <p:cNvPr id="4" name="Slide Number Placeholder 3">
            <a:extLst>
              <a:ext uri="{FF2B5EF4-FFF2-40B4-BE49-F238E27FC236}">
                <a16:creationId xmlns:a16="http://schemas.microsoft.com/office/drawing/2014/main" id="{9492195B-398E-A1F4-1CE5-99B85E69ABAA}"/>
              </a:ext>
            </a:extLst>
          </p:cNvPr>
          <p:cNvSpPr>
            <a:spLocks noGrp="1"/>
          </p:cNvSpPr>
          <p:nvPr>
            <p:ph type="sldNum" sz="quarter" idx="12"/>
          </p:nvPr>
        </p:nvSpPr>
        <p:spPr/>
        <p:txBody>
          <a:bodyPr/>
          <a:lstStyle/>
          <a:p>
            <a:fld id="{C8315AF6-B4B7-9044-ABAB-B18384B3885D}" type="slidenum">
              <a:rPr lang="en-GB" smtClean="0"/>
              <a:t>1</a:t>
            </a:fld>
            <a:endParaRPr lang="en-GB" dirty="0"/>
          </a:p>
        </p:txBody>
      </p:sp>
      <p:pic>
        <p:nvPicPr>
          <p:cNvPr id="5" name="Picture 4" descr="A cartoon of a planet with a face and a planet in space&#10;&#10;Description automatically generated">
            <a:extLst>
              <a:ext uri="{FF2B5EF4-FFF2-40B4-BE49-F238E27FC236}">
                <a16:creationId xmlns:a16="http://schemas.microsoft.com/office/drawing/2014/main" id="{D29B4B39-BEE7-F44C-BAB5-8E19DF12576A}"/>
              </a:ext>
            </a:extLst>
          </p:cNvPr>
          <p:cNvPicPr>
            <a:picLocks noChangeAspect="1"/>
          </p:cNvPicPr>
          <p:nvPr/>
        </p:nvPicPr>
        <p:blipFill>
          <a:blip r:embed="rId2"/>
          <a:stretch>
            <a:fillRect/>
          </a:stretch>
        </p:blipFill>
        <p:spPr>
          <a:xfrm>
            <a:off x="6894349" y="1186629"/>
            <a:ext cx="4225596" cy="4225596"/>
          </a:xfrm>
          <a:prstGeom prst="rect">
            <a:avLst/>
          </a:prstGeom>
        </p:spPr>
      </p:pic>
      <p:sp>
        <p:nvSpPr>
          <p:cNvPr id="6" name="TextBox 5">
            <a:extLst>
              <a:ext uri="{FF2B5EF4-FFF2-40B4-BE49-F238E27FC236}">
                <a16:creationId xmlns:a16="http://schemas.microsoft.com/office/drawing/2014/main" id="{C2DFB8B4-8557-10B4-563F-6415F4235AE6}"/>
              </a:ext>
            </a:extLst>
          </p:cNvPr>
          <p:cNvSpPr txBox="1"/>
          <p:nvPr/>
        </p:nvSpPr>
        <p:spPr>
          <a:xfrm>
            <a:off x="10407169" y="5581765"/>
            <a:ext cx="712776" cy="307777"/>
          </a:xfrm>
          <a:prstGeom prst="rect">
            <a:avLst/>
          </a:prstGeom>
          <a:noFill/>
        </p:spPr>
        <p:txBody>
          <a:bodyPr wrap="square" rtlCol="0">
            <a:spAutoFit/>
          </a:bodyPr>
          <a:lstStyle/>
          <a:p>
            <a:r>
              <a:rPr lang="en-GB" sz="1400" dirty="0"/>
              <a:t>[Nasa]</a:t>
            </a:r>
          </a:p>
        </p:txBody>
      </p:sp>
    </p:spTree>
    <p:extLst>
      <p:ext uri="{BB962C8B-B14F-4D97-AF65-F5344CB8AC3E}">
        <p14:creationId xmlns:p14="http://schemas.microsoft.com/office/powerpoint/2010/main" val="47853782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B37BAE6-A611-B41F-077B-8C3F270D1503}"/>
              </a:ext>
            </a:extLst>
          </p:cNvPr>
          <p:cNvSpPr>
            <a:spLocks noGrp="1"/>
          </p:cNvSpPr>
          <p:nvPr>
            <p:ph type="title"/>
          </p:nvPr>
        </p:nvSpPr>
        <p:spPr/>
        <p:txBody>
          <a:bodyPr/>
          <a:lstStyle/>
          <a:p>
            <a:r>
              <a:rPr lang="en-GB" dirty="0"/>
              <a:t>What have others done?</a:t>
            </a:r>
          </a:p>
        </p:txBody>
      </p:sp>
      <mc:AlternateContent xmlns:mc="http://schemas.openxmlformats.org/markup-compatibility/2006" xmlns:a14="http://schemas.microsoft.com/office/drawing/2010/main">
        <mc:Choice Requires="a14">
          <p:graphicFrame>
            <p:nvGraphicFramePr>
              <p:cNvPr id="6" name="Content Placeholder 5">
                <a:extLst>
                  <a:ext uri="{FF2B5EF4-FFF2-40B4-BE49-F238E27FC236}">
                    <a16:creationId xmlns:a16="http://schemas.microsoft.com/office/drawing/2014/main" id="{DE111717-3502-7BEF-1C34-1ED91298CE7D}"/>
                  </a:ext>
                </a:extLst>
              </p:cNvPr>
              <p:cNvGraphicFramePr>
                <a:graphicFrameLocks noGrp="1"/>
              </p:cNvGraphicFramePr>
              <p:nvPr>
                <p:ph idx="1"/>
                <p:extLst>
                  <p:ext uri="{D42A27DB-BD31-4B8C-83A1-F6EECF244321}">
                    <p14:modId xmlns:p14="http://schemas.microsoft.com/office/powerpoint/2010/main" val="1987835365"/>
                  </p:ext>
                </p:extLst>
              </p:nvPr>
            </p:nvGraphicFramePr>
            <p:xfrm>
              <a:off x="6558316" y="1546589"/>
              <a:ext cx="5279898" cy="4376056"/>
            </p:xfrm>
            <a:graphic>
              <a:graphicData uri="http://schemas.openxmlformats.org/drawingml/2006/table">
                <a:tbl>
                  <a:tblPr firstRow="1" bandRow="1">
                    <a:tableStyleId>{5C22544A-7EE6-4342-B048-85BDC9FD1C3A}</a:tableStyleId>
                  </a:tblPr>
                  <a:tblGrid>
                    <a:gridCol w="1083455">
                      <a:extLst>
                        <a:ext uri="{9D8B030D-6E8A-4147-A177-3AD203B41FA5}">
                          <a16:colId xmlns:a16="http://schemas.microsoft.com/office/drawing/2014/main" val="743257149"/>
                        </a:ext>
                      </a:extLst>
                    </a:gridCol>
                    <a:gridCol w="2693954">
                      <a:extLst>
                        <a:ext uri="{9D8B030D-6E8A-4147-A177-3AD203B41FA5}">
                          <a16:colId xmlns:a16="http://schemas.microsoft.com/office/drawing/2014/main" val="2253338587"/>
                        </a:ext>
                      </a:extLst>
                    </a:gridCol>
                    <a:gridCol w="1502489">
                      <a:extLst>
                        <a:ext uri="{9D8B030D-6E8A-4147-A177-3AD203B41FA5}">
                          <a16:colId xmlns:a16="http://schemas.microsoft.com/office/drawing/2014/main" val="3090355739"/>
                        </a:ext>
                      </a:extLst>
                    </a:gridCol>
                  </a:tblGrid>
                  <a:tr h="412262">
                    <a:tc>
                      <a:txBody>
                        <a:bodyPr/>
                        <a:lstStyle/>
                        <a:p>
                          <a:r>
                            <a:rPr lang="en-GB" sz="1400" dirty="0"/>
                            <a:t>Paper</a:t>
                          </a:r>
                        </a:p>
                      </a:txBody>
                      <a:tcPr/>
                    </a:tc>
                    <a:tc>
                      <a:txBody>
                        <a:bodyPr/>
                        <a:lstStyle/>
                        <a:p>
                          <a:r>
                            <a:rPr lang="en-GB" sz="1400" dirty="0"/>
                            <a:t>Outlier detection method</a:t>
                          </a:r>
                        </a:p>
                      </a:txBody>
                      <a:tcPr/>
                    </a:tc>
                    <a:tc>
                      <a:txBody>
                        <a:bodyPr/>
                        <a:lstStyle/>
                        <a:p>
                          <a:r>
                            <a:rPr lang="en-GB" sz="1400" dirty="0"/>
                            <a:t>Fitting method</a:t>
                          </a:r>
                        </a:p>
                      </a:txBody>
                      <a:tcPr/>
                    </a:tc>
                    <a:extLst>
                      <a:ext uri="{0D108BD9-81ED-4DB2-BD59-A6C34878D82A}">
                        <a16:rowId xmlns:a16="http://schemas.microsoft.com/office/drawing/2014/main" val="2216444556"/>
                      </a:ext>
                    </a:extLst>
                  </a:tr>
                  <a:tr h="1331021">
                    <a:tc>
                      <a:txBody>
                        <a:bodyPr/>
                        <a:lstStyle/>
                        <a:p>
                          <a:r>
                            <a:rPr lang="en-GB" sz="1400" dirty="0" err="1"/>
                            <a:t>Ivshina</a:t>
                          </a:r>
                          <a:r>
                            <a:rPr lang="en-GB" sz="1400" dirty="0"/>
                            <a:t> &amp; Winn 2022</a:t>
                          </a:r>
                        </a:p>
                      </a:txBody>
                      <a:tcPr/>
                    </a:tc>
                    <a:tc>
                      <a:txBody>
                        <a:bodyPr/>
                        <a:lstStyle/>
                        <a:p>
                          <a:pPr marL="285750" indent="-285750">
                            <a:buFont typeface="Arial" panose="020B0604020202020204" pitchFamily="34" charset="0"/>
                            <a:buChar char="•"/>
                          </a:pPr>
                          <a:r>
                            <a:rPr lang="en-GB" sz="1400" dirty="0"/>
                            <a:t>Fit a constant period model and discard datapoints more than &gt;130s away</a:t>
                          </a:r>
                        </a:p>
                        <a:p>
                          <a:pPr marL="285750" indent="-285750">
                            <a:buFont typeface="Arial" panose="020B0604020202020204" pitchFamily="34" charset="0"/>
                            <a:buChar char="•"/>
                          </a:pPr>
                          <a:r>
                            <a:rPr lang="en-GB" sz="1400" dirty="0"/>
                            <a:t>Added a variable </a:t>
                          </a:r>
                          <a14:m>
                            <m:oMath xmlns:m="http://schemas.openxmlformats.org/officeDocument/2006/math">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𝜎</m:t>
                                  </m:r>
                                </m:e>
                                <m:sub>
                                  <m:r>
                                    <a:rPr lang="en-GB" sz="1400" b="0" i="1" smtClean="0">
                                      <a:latin typeface="Cambria Math" panose="02040503050406030204" pitchFamily="18" charset="0"/>
                                    </a:rPr>
                                    <m:t>0</m:t>
                                  </m:r>
                                </m:sub>
                              </m:sSub>
                            </m:oMath>
                          </a14:m>
                          <a:r>
                            <a:rPr lang="en-GB" sz="1400" dirty="0"/>
                            <a:t> term to describe systematic errors</a:t>
                          </a:r>
                        </a:p>
                      </a:txBody>
                      <a:tcPr/>
                    </a:tc>
                    <a:tc>
                      <a:txBody>
                        <a:bodyPr/>
                        <a:lstStyle/>
                        <a:p>
                          <a:r>
                            <a:rPr lang="en-GB" sz="1400" dirty="0"/>
                            <a:t>MCMC, quadratic ephemeris model + systematic error</a:t>
                          </a:r>
                        </a:p>
                      </a:txBody>
                      <a:tcPr/>
                    </a:tc>
                    <a:extLst>
                      <a:ext uri="{0D108BD9-81ED-4DB2-BD59-A6C34878D82A}">
                        <a16:rowId xmlns:a16="http://schemas.microsoft.com/office/drawing/2014/main" val="715836190"/>
                      </a:ext>
                    </a:extLst>
                  </a:tr>
                  <a:tr h="1244771">
                    <a:tc>
                      <a:txBody>
                        <a:bodyPr/>
                        <a:lstStyle/>
                        <a:p>
                          <a:r>
                            <a:rPr lang="en-GB" sz="1400" dirty="0" err="1"/>
                            <a:t>Hagey</a:t>
                          </a:r>
                          <a:r>
                            <a:rPr lang="en-GB" sz="1400" dirty="0"/>
                            <a:t> 2022</a:t>
                          </a:r>
                        </a:p>
                      </a:txBody>
                      <a:tcPr/>
                    </a:tc>
                    <a:tc>
                      <a:txBody>
                        <a:bodyPr/>
                        <a:lstStyle/>
                        <a:p>
                          <a:pPr marL="285750" indent="-285750">
                            <a:buFont typeface="Arial" panose="020B0604020202020204" pitchFamily="34" charset="0"/>
                            <a:buChar char="•"/>
                          </a:pPr>
                          <a:r>
                            <a:rPr lang="en-GB" sz="1400" dirty="0"/>
                            <a:t>Fit a constant period model and compute the residuals</a:t>
                          </a:r>
                        </a:p>
                        <a:p>
                          <a:pPr marL="285750" indent="-285750">
                            <a:buFont typeface="Arial" panose="020B0604020202020204" pitchFamily="34" charset="0"/>
                            <a:buChar char="•"/>
                          </a:pPr>
                          <a:r>
                            <a:rPr lang="en-GB" sz="1400" dirty="0"/>
                            <a:t>Fit a decay model, then discard datapoints more than &gt;</a:t>
                          </a:r>
                          <a14:m>
                            <m:oMath xmlns:m="http://schemas.openxmlformats.org/officeDocument/2006/math">
                              <m:r>
                                <a:rPr lang="en-GB" sz="1400" b="0" i="0" smtClean="0">
                                  <a:latin typeface="Cambria Math" panose="02040503050406030204" pitchFamily="18" charset="0"/>
                                </a:rPr>
                                <m:t>3</m:t>
                              </m:r>
                              <m:sSub>
                                <m:sSubPr>
                                  <m:ctrlPr>
                                    <a:rPr lang="en-GB" sz="1400" b="0" i="1" smtClean="0">
                                      <a:latin typeface="Cambria Math" panose="02040503050406030204" pitchFamily="18" charset="0"/>
                                    </a:rPr>
                                  </m:ctrlPr>
                                </m:sSubPr>
                                <m:e>
                                  <m:r>
                                    <a:rPr lang="en-GB" sz="1400" b="0" i="1" smtClean="0">
                                      <a:latin typeface="Cambria Math" panose="02040503050406030204" pitchFamily="18" charset="0"/>
                                    </a:rPr>
                                    <m:t>𝜎</m:t>
                                  </m:r>
                                </m:e>
                                <m:sub>
                                  <m:r>
                                    <m:rPr>
                                      <m:sty m:val="p"/>
                                    </m:rPr>
                                    <a:rPr lang="en-GB" sz="1400" b="0" i="0" smtClean="0">
                                      <a:latin typeface="Cambria Math" panose="02040503050406030204" pitchFamily="18" charset="0"/>
                                    </a:rPr>
                                    <m:t>r</m:t>
                                  </m:r>
                                  <m:r>
                                    <a:rPr lang="en-GB" sz="1400" b="0" i="1" smtClean="0">
                                      <a:latin typeface="Cambria Math" panose="02040503050406030204" pitchFamily="18" charset="0"/>
                                    </a:rPr>
                                    <m:t>𝑒𝑠𝑖𝑑𝑢𝑎𝑙𝑠</m:t>
                                  </m:r>
                                </m:sub>
                              </m:sSub>
                            </m:oMath>
                          </a14:m>
                          <a:r>
                            <a:rPr lang="en-GB" sz="1400" dirty="0"/>
                            <a:t> away</a:t>
                          </a:r>
                        </a:p>
                      </a:txBody>
                      <a:tcPr/>
                    </a:tc>
                    <a:tc>
                      <a:txBody>
                        <a:bodyPr/>
                        <a:lstStyle/>
                        <a:p>
                          <a:r>
                            <a:rPr lang="en-GB" sz="1400" dirty="0"/>
                            <a:t>MCMC, quadratic ephemeris model</a:t>
                          </a:r>
                        </a:p>
                      </a:txBody>
                      <a:tcPr/>
                    </a:tc>
                    <a:extLst>
                      <a:ext uri="{0D108BD9-81ED-4DB2-BD59-A6C34878D82A}">
                        <a16:rowId xmlns:a16="http://schemas.microsoft.com/office/drawing/2014/main" val="3394314056"/>
                      </a:ext>
                    </a:extLst>
                  </a:tr>
                  <a:tr h="724419">
                    <a:tc>
                      <a:txBody>
                        <a:bodyPr/>
                        <a:lstStyle/>
                        <a:p>
                          <a:r>
                            <a:rPr lang="en-GB" sz="1400" dirty="0"/>
                            <a:t>Patra 2022</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Visual inspection only</a:t>
                          </a:r>
                        </a:p>
                        <a:p>
                          <a:endParaRPr lang="en-GB" sz="1400" dirty="0"/>
                        </a:p>
                      </a:txBody>
                      <a:tcPr/>
                    </a:tc>
                    <a:tc>
                      <a:txBody>
                        <a:bodyPr/>
                        <a:lstStyle/>
                        <a:p>
                          <a:r>
                            <a:rPr lang="en-GB" sz="1400" dirty="0"/>
                            <a:t>MCMC, quadratic ephemeris model</a:t>
                          </a:r>
                        </a:p>
                      </a:txBody>
                      <a:tcPr/>
                    </a:tc>
                    <a:extLst>
                      <a:ext uri="{0D108BD9-81ED-4DB2-BD59-A6C34878D82A}">
                        <a16:rowId xmlns:a16="http://schemas.microsoft.com/office/drawing/2014/main" val="1068787500"/>
                      </a:ext>
                    </a:extLst>
                  </a:tr>
                  <a:tr h="663583">
                    <a:tc>
                      <a:txBody>
                        <a:bodyPr/>
                        <a:lstStyle/>
                        <a:p>
                          <a:r>
                            <a:rPr lang="en-GB" sz="1400" dirty="0"/>
                            <a:t>Turner 2020</a:t>
                          </a:r>
                        </a:p>
                      </a:txBody>
                      <a:tcPr/>
                    </a:tc>
                    <a:tc>
                      <a:txBody>
                        <a:bodyPr/>
                        <a:lstStyle/>
                        <a:p>
                          <a:pPr marL="285750" indent="-285750">
                            <a:buFont typeface="Arial" panose="020B0604020202020204" pitchFamily="34" charset="0"/>
                            <a:buChar char="•"/>
                          </a:pPr>
                          <a:r>
                            <a:rPr lang="en-GB" sz="1400" dirty="0"/>
                            <a:t>None mentioned</a:t>
                          </a:r>
                        </a:p>
                      </a:txBody>
                      <a:tcPr/>
                    </a:tc>
                    <a:tc>
                      <a:txBody>
                        <a:bodyPr/>
                        <a:lstStyle/>
                        <a:p>
                          <a:r>
                            <a:rPr lang="en-GB" sz="1400" dirty="0"/>
                            <a:t>MCMC, quadratic ephemeris model</a:t>
                          </a:r>
                        </a:p>
                      </a:txBody>
                      <a:tcPr/>
                    </a:tc>
                    <a:extLst>
                      <a:ext uri="{0D108BD9-81ED-4DB2-BD59-A6C34878D82A}">
                        <a16:rowId xmlns:a16="http://schemas.microsoft.com/office/drawing/2014/main" val="2766915803"/>
                      </a:ext>
                    </a:extLst>
                  </a:tr>
                </a:tbl>
              </a:graphicData>
            </a:graphic>
          </p:graphicFrame>
        </mc:Choice>
        <mc:Fallback xmlns="">
          <p:graphicFrame>
            <p:nvGraphicFramePr>
              <p:cNvPr id="6" name="Content Placeholder 5">
                <a:extLst>
                  <a:ext uri="{FF2B5EF4-FFF2-40B4-BE49-F238E27FC236}">
                    <a16:creationId xmlns:a16="http://schemas.microsoft.com/office/drawing/2014/main" id="{DE111717-3502-7BEF-1C34-1ED91298CE7D}"/>
                  </a:ext>
                </a:extLst>
              </p:cNvPr>
              <p:cNvGraphicFramePr>
                <a:graphicFrameLocks noGrp="1"/>
              </p:cNvGraphicFramePr>
              <p:nvPr>
                <p:ph idx="1"/>
                <p:extLst>
                  <p:ext uri="{D42A27DB-BD31-4B8C-83A1-F6EECF244321}">
                    <p14:modId xmlns:p14="http://schemas.microsoft.com/office/powerpoint/2010/main" val="1987835365"/>
                  </p:ext>
                </p:extLst>
              </p:nvPr>
            </p:nvGraphicFramePr>
            <p:xfrm>
              <a:off x="6558316" y="1546589"/>
              <a:ext cx="5279898" cy="4376056"/>
            </p:xfrm>
            <a:graphic>
              <a:graphicData uri="http://schemas.openxmlformats.org/drawingml/2006/table">
                <a:tbl>
                  <a:tblPr firstRow="1" bandRow="1">
                    <a:tableStyleId>{5C22544A-7EE6-4342-B048-85BDC9FD1C3A}</a:tableStyleId>
                  </a:tblPr>
                  <a:tblGrid>
                    <a:gridCol w="1083455">
                      <a:extLst>
                        <a:ext uri="{9D8B030D-6E8A-4147-A177-3AD203B41FA5}">
                          <a16:colId xmlns:a16="http://schemas.microsoft.com/office/drawing/2014/main" val="743257149"/>
                        </a:ext>
                      </a:extLst>
                    </a:gridCol>
                    <a:gridCol w="2693954">
                      <a:extLst>
                        <a:ext uri="{9D8B030D-6E8A-4147-A177-3AD203B41FA5}">
                          <a16:colId xmlns:a16="http://schemas.microsoft.com/office/drawing/2014/main" val="2253338587"/>
                        </a:ext>
                      </a:extLst>
                    </a:gridCol>
                    <a:gridCol w="1502489">
                      <a:extLst>
                        <a:ext uri="{9D8B030D-6E8A-4147-A177-3AD203B41FA5}">
                          <a16:colId xmlns:a16="http://schemas.microsoft.com/office/drawing/2014/main" val="3090355739"/>
                        </a:ext>
                      </a:extLst>
                    </a:gridCol>
                  </a:tblGrid>
                  <a:tr h="412262">
                    <a:tc>
                      <a:txBody>
                        <a:bodyPr/>
                        <a:lstStyle/>
                        <a:p>
                          <a:r>
                            <a:rPr lang="en-GB" sz="1400" dirty="0"/>
                            <a:t>Paper</a:t>
                          </a:r>
                        </a:p>
                      </a:txBody>
                      <a:tcPr/>
                    </a:tc>
                    <a:tc>
                      <a:txBody>
                        <a:bodyPr/>
                        <a:lstStyle/>
                        <a:p>
                          <a:r>
                            <a:rPr lang="en-GB" sz="1400" dirty="0"/>
                            <a:t>Outlier detection method</a:t>
                          </a:r>
                        </a:p>
                      </a:txBody>
                      <a:tcPr/>
                    </a:tc>
                    <a:tc>
                      <a:txBody>
                        <a:bodyPr/>
                        <a:lstStyle/>
                        <a:p>
                          <a:r>
                            <a:rPr lang="en-GB" sz="1400" dirty="0"/>
                            <a:t>Fitting method</a:t>
                          </a:r>
                        </a:p>
                      </a:txBody>
                      <a:tcPr/>
                    </a:tc>
                    <a:extLst>
                      <a:ext uri="{0D108BD9-81ED-4DB2-BD59-A6C34878D82A}">
                        <a16:rowId xmlns:a16="http://schemas.microsoft.com/office/drawing/2014/main" val="2216444556"/>
                      </a:ext>
                    </a:extLst>
                  </a:tr>
                  <a:tr h="1331021">
                    <a:tc>
                      <a:txBody>
                        <a:bodyPr/>
                        <a:lstStyle/>
                        <a:p>
                          <a:r>
                            <a:rPr lang="en-GB" sz="1400" dirty="0" err="1"/>
                            <a:t>Ivshina</a:t>
                          </a:r>
                          <a:r>
                            <a:rPr lang="en-GB" sz="1400" dirty="0"/>
                            <a:t> &amp; Winn 2022</a:t>
                          </a:r>
                        </a:p>
                      </a:txBody>
                      <a:tcPr/>
                    </a:tc>
                    <a:tc>
                      <a:txBody>
                        <a:bodyPr/>
                        <a:lstStyle/>
                        <a:p>
                          <a:endParaRPr lang="en-US"/>
                        </a:p>
                      </a:txBody>
                      <a:tcPr>
                        <a:blipFill>
                          <a:blip r:embed="rId3"/>
                          <a:stretch>
                            <a:fillRect l="-41038" t="-32381" r="-57075" b="-199048"/>
                          </a:stretch>
                        </a:blipFill>
                      </a:tcPr>
                    </a:tc>
                    <a:tc>
                      <a:txBody>
                        <a:bodyPr/>
                        <a:lstStyle/>
                        <a:p>
                          <a:r>
                            <a:rPr lang="en-GB" sz="1400" dirty="0"/>
                            <a:t>MCMC, quadratic ephemeris model + systematic error</a:t>
                          </a:r>
                        </a:p>
                      </a:txBody>
                      <a:tcPr/>
                    </a:tc>
                    <a:extLst>
                      <a:ext uri="{0D108BD9-81ED-4DB2-BD59-A6C34878D82A}">
                        <a16:rowId xmlns:a16="http://schemas.microsoft.com/office/drawing/2014/main" val="715836190"/>
                      </a:ext>
                    </a:extLst>
                  </a:tr>
                  <a:tr h="1244771">
                    <a:tc>
                      <a:txBody>
                        <a:bodyPr/>
                        <a:lstStyle/>
                        <a:p>
                          <a:r>
                            <a:rPr lang="en-GB" sz="1400" dirty="0" err="1"/>
                            <a:t>Hagey</a:t>
                          </a:r>
                          <a:r>
                            <a:rPr lang="en-GB" sz="1400" dirty="0"/>
                            <a:t> 2022</a:t>
                          </a:r>
                        </a:p>
                      </a:txBody>
                      <a:tcPr/>
                    </a:tc>
                    <a:tc>
                      <a:txBody>
                        <a:bodyPr/>
                        <a:lstStyle/>
                        <a:p>
                          <a:endParaRPr lang="en-US"/>
                        </a:p>
                      </a:txBody>
                      <a:tcPr>
                        <a:blipFill>
                          <a:blip r:embed="rId3"/>
                          <a:stretch>
                            <a:fillRect l="-41038" t="-141837" r="-57075" b="-113265"/>
                          </a:stretch>
                        </a:blipFill>
                      </a:tcPr>
                    </a:tc>
                    <a:tc>
                      <a:txBody>
                        <a:bodyPr/>
                        <a:lstStyle/>
                        <a:p>
                          <a:r>
                            <a:rPr lang="en-GB" sz="1400" dirty="0"/>
                            <a:t>MCMC, quadratic ephemeris model</a:t>
                          </a:r>
                        </a:p>
                      </a:txBody>
                      <a:tcPr/>
                    </a:tc>
                    <a:extLst>
                      <a:ext uri="{0D108BD9-81ED-4DB2-BD59-A6C34878D82A}">
                        <a16:rowId xmlns:a16="http://schemas.microsoft.com/office/drawing/2014/main" val="3394314056"/>
                      </a:ext>
                    </a:extLst>
                  </a:tr>
                  <a:tr h="724419">
                    <a:tc>
                      <a:txBody>
                        <a:bodyPr/>
                        <a:lstStyle/>
                        <a:p>
                          <a:r>
                            <a:rPr lang="en-GB" sz="1400" dirty="0"/>
                            <a:t>Patra 2022</a:t>
                          </a:r>
                        </a:p>
                      </a:txBody>
                      <a:tcPr/>
                    </a:tc>
                    <a:tc>
                      <a:txBody>
                        <a:bodyPr/>
                        <a:lstStyle/>
                        <a:p>
                          <a:pPr marL="285750" marR="0" lvl="0" indent="-2857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GB" sz="1400" dirty="0"/>
                            <a:t>Visual inspection only</a:t>
                          </a:r>
                        </a:p>
                        <a:p>
                          <a:endParaRPr lang="en-GB" sz="1400" dirty="0"/>
                        </a:p>
                      </a:txBody>
                      <a:tcPr/>
                    </a:tc>
                    <a:tc>
                      <a:txBody>
                        <a:bodyPr/>
                        <a:lstStyle/>
                        <a:p>
                          <a:r>
                            <a:rPr lang="en-GB" sz="1400" dirty="0"/>
                            <a:t>MCMC, quadratic ephemeris model</a:t>
                          </a:r>
                        </a:p>
                      </a:txBody>
                      <a:tcPr/>
                    </a:tc>
                    <a:extLst>
                      <a:ext uri="{0D108BD9-81ED-4DB2-BD59-A6C34878D82A}">
                        <a16:rowId xmlns:a16="http://schemas.microsoft.com/office/drawing/2014/main" val="1068787500"/>
                      </a:ext>
                    </a:extLst>
                  </a:tr>
                  <a:tr h="663583">
                    <a:tc>
                      <a:txBody>
                        <a:bodyPr/>
                        <a:lstStyle/>
                        <a:p>
                          <a:r>
                            <a:rPr lang="en-GB" sz="1400" dirty="0"/>
                            <a:t>Turner 2020</a:t>
                          </a:r>
                        </a:p>
                      </a:txBody>
                      <a:tcPr/>
                    </a:tc>
                    <a:tc>
                      <a:txBody>
                        <a:bodyPr/>
                        <a:lstStyle/>
                        <a:p>
                          <a:pPr marL="285750" indent="-285750">
                            <a:buFont typeface="Arial" panose="020B0604020202020204" pitchFamily="34" charset="0"/>
                            <a:buChar char="•"/>
                          </a:pPr>
                          <a:r>
                            <a:rPr lang="en-GB" sz="1400" dirty="0"/>
                            <a:t>None mentioned</a:t>
                          </a:r>
                        </a:p>
                      </a:txBody>
                      <a:tcPr/>
                    </a:tc>
                    <a:tc>
                      <a:txBody>
                        <a:bodyPr/>
                        <a:lstStyle/>
                        <a:p>
                          <a:r>
                            <a:rPr lang="en-GB" sz="1400" dirty="0"/>
                            <a:t>MCMC, quadratic ephemeris model</a:t>
                          </a:r>
                        </a:p>
                      </a:txBody>
                      <a:tcPr/>
                    </a:tc>
                    <a:extLst>
                      <a:ext uri="{0D108BD9-81ED-4DB2-BD59-A6C34878D82A}">
                        <a16:rowId xmlns:a16="http://schemas.microsoft.com/office/drawing/2014/main" val="2766915803"/>
                      </a:ext>
                    </a:extLst>
                  </a:tr>
                </a:tbl>
              </a:graphicData>
            </a:graphic>
          </p:graphicFrame>
        </mc:Fallback>
      </mc:AlternateContent>
      <p:sp>
        <p:nvSpPr>
          <p:cNvPr id="4" name="Slide Number Placeholder 3">
            <a:extLst>
              <a:ext uri="{FF2B5EF4-FFF2-40B4-BE49-F238E27FC236}">
                <a16:creationId xmlns:a16="http://schemas.microsoft.com/office/drawing/2014/main" id="{A4D93F69-65F4-987A-FB78-C7BB65D2CAD0}"/>
              </a:ext>
            </a:extLst>
          </p:cNvPr>
          <p:cNvSpPr>
            <a:spLocks noGrp="1"/>
          </p:cNvSpPr>
          <p:nvPr>
            <p:ph type="sldNum" sz="quarter" idx="12"/>
          </p:nvPr>
        </p:nvSpPr>
        <p:spPr/>
        <p:txBody>
          <a:bodyPr/>
          <a:lstStyle/>
          <a:p>
            <a:fld id="{C8315AF6-B4B7-9044-ABAB-B18384B3885D}" type="slidenum">
              <a:rPr lang="en-GB" smtClean="0"/>
              <a:t>10</a:t>
            </a:fld>
            <a:endParaRPr lang="en-GB"/>
          </a:p>
        </p:txBody>
      </p:sp>
      <p:pic>
        <p:nvPicPr>
          <p:cNvPr id="3074" name="Picture 2">
            <a:extLst>
              <a:ext uri="{FF2B5EF4-FFF2-40B4-BE49-F238E27FC236}">
                <a16:creationId xmlns:a16="http://schemas.microsoft.com/office/drawing/2014/main" id="{01781B36-5123-F4CC-880C-B80623F441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3786" y="1546589"/>
            <a:ext cx="5998028" cy="4032288"/>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a:extLst>
              <a:ext uri="{FF2B5EF4-FFF2-40B4-BE49-F238E27FC236}">
                <a16:creationId xmlns:a16="http://schemas.microsoft.com/office/drawing/2014/main" id="{DF9862DB-54D2-A845-537E-BCADEC5A7B96}"/>
              </a:ext>
            </a:extLst>
          </p:cNvPr>
          <p:cNvGrpSpPr/>
          <p:nvPr/>
        </p:nvGrpSpPr>
        <p:grpSpPr>
          <a:xfrm>
            <a:off x="2000249" y="5922645"/>
            <a:ext cx="3886200" cy="400480"/>
            <a:chOff x="1571624" y="5997529"/>
            <a:chExt cx="3886200" cy="400480"/>
          </a:xfrm>
        </p:grpSpPr>
        <p:sp>
          <p:nvSpPr>
            <p:cNvPr id="3" name="TextBox 2">
              <a:extLst>
                <a:ext uri="{FF2B5EF4-FFF2-40B4-BE49-F238E27FC236}">
                  <a16:creationId xmlns:a16="http://schemas.microsoft.com/office/drawing/2014/main" id="{8B116ED3-5CFF-9A5B-D9A1-39AA316788EF}"/>
                </a:ext>
              </a:extLst>
            </p:cNvPr>
            <p:cNvSpPr txBox="1"/>
            <p:nvPr/>
          </p:nvSpPr>
          <p:spPr>
            <a:xfrm>
              <a:off x="1571624" y="5997529"/>
              <a:ext cx="3886200" cy="369332"/>
            </a:xfrm>
            <a:prstGeom prst="rect">
              <a:avLst/>
            </a:prstGeom>
            <a:noFill/>
          </p:spPr>
          <p:txBody>
            <a:bodyPr wrap="square" rtlCol="0">
              <a:spAutoFit/>
            </a:bodyPr>
            <a:lstStyle/>
            <a:p>
              <a:r>
                <a:rPr lang="en-GB" dirty="0"/>
                <a:t>Fairly different results</a:t>
              </a:r>
            </a:p>
          </p:txBody>
        </p:sp>
        <p:sp>
          <p:nvSpPr>
            <p:cNvPr id="5" name="TextBox 4">
              <a:extLst>
                <a:ext uri="{FF2B5EF4-FFF2-40B4-BE49-F238E27FC236}">
                  <a16:creationId xmlns:a16="http://schemas.microsoft.com/office/drawing/2014/main" id="{35C51DC7-DD8E-51CE-A76F-7E3B73457A52}"/>
                </a:ext>
              </a:extLst>
            </p:cNvPr>
            <p:cNvSpPr txBox="1"/>
            <p:nvPr/>
          </p:nvSpPr>
          <p:spPr>
            <a:xfrm>
              <a:off x="3729037" y="6028677"/>
              <a:ext cx="485776" cy="369332"/>
            </a:xfrm>
            <a:prstGeom prst="rect">
              <a:avLst/>
            </a:prstGeom>
            <a:noFill/>
          </p:spPr>
          <p:txBody>
            <a:bodyPr wrap="square" rtlCol="0">
              <a:spAutoFit/>
            </a:bodyPr>
            <a:lstStyle/>
            <a:p>
              <a:r>
                <a:rPr lang="en-GB" dirty="0"/>
                <a:t>🤔</a:t>
              </a:r>
            </a:p>
          </p:txBody>
        </p:sp>
      </p:grpSp>
    </p:spTree>
    <p:extLst>
      <p:ext uri="{BB962C8B-B14F-4D97-AF65-F5344CB8AC3E}">
        <p14:creationId xmlns:p14="http://schemas.microsoft.com/office/powerpoint/2010/main" val="1580215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6E346B-95AD-63F2-AA4E-497A090C4F75}"/>
              </a:ext>
            </a:extLst>
          </p:cNvPr>
          <p:cNvSpPr>
            <a:spLocks noGrp="1"/>
          </p:cNvSpPr>
          <p:nvPr>
            <p:ph type="title"/>
          </p:nvPr>
        </p:nvSpPr>
        <p:spPr/>
        <p:txBody>
          <a:bodyPr/>
          <a:lstStyle/>
          <a:p>
            <a:r>
              <a:rPr lang="en-GB" dirty="0"/>
              <a:t>How can we improve this?</a:t>
            </a:r>
          </a:p>
        </p:txBody>
      </p:sp>
      <p:sp>
        <p:nvSpPr>
          <p:cNvPr id="4" name="Slide Number Placeholder 3">
            <a:extLst>
              <a:ext uri="{FF2B5EF4-FFF2-40B4-BE49-F238E27FC236}">
                <a16:creationId xmlns:a16="http://schemas.microsoft.com/office/drawing/2014/main" id="{F03F8412-2A47-ED3C-B4AD-D3D0C569AE5D}"/>
              </a:ext>
            </a:extLst>
          </p:cNvPr>
          <p:cNvSpPr>
            <a:spLocks noGrp="1"/>
          </p:cNvSpPr>
          <p:nvPr>
            <p:ph type="sldNum" sz="quarter" idx="12"/>
          </p:nvPr>
        </p:nvSpPr>
        <p:spPr/>
        <p:txBody>
          <a:bodyPr/>
          <a:lstStyle/>
          <a:p>
            <a:fld id="{C8315AF6-B4B7-9044-ABAB-B18384B3885D}" type="slidenum">
              <a:rPr lang="en-GB" smtClean="0"/>
              <a:t>11</a:t>
            </a:fld>
            <a:endParaRPr lang="en-GB" dirty="0"/>
          </a:p>
        </p:txBody>
      </p:sp>
      <p:graphicFrame>
        <p:nvGraphicFramePr>
          <p:cNvPr id="5" name="Table 4">
            <a:extLst>
              <a:ext uri="{FF2B5EF4-FFF2-40B4-BE49-F238E27FC236}">
                <a16:creationId xmlns:a16="http://schemas.microsoft.com/office/drawing/2014/main" id="{030C4FCE-44B3-6A2E-C035-5CB9C987F85C}"/>
              </a:ext>
            </a:extLst>
          </p:cNvPr>
          <p:cNvGraphicFramePr>
            <a:graphicFrameLocks noGrp="1"/>
          </p:cNvGraphicFramePr>
          <p:nvPr>
            <p:extLst>
              <p:ext uri="{D42A27DB-BD31-4B8C-83A1-F6EECF244321}">
                <p14:modId xmlns:p14="http://schemas.microsoft.com/office/powerpoint/2010/main" val="3587650107"/>
              </p:ext>
            </p:extLst>
          </p:nvPr>
        </p:nvGraphicFramePr>
        <p:xfrm>
          <a:off x="630621" y="1266735"/>
          <a:ext cx="11125950" cy="396240"/>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120768">
                <a:tc>
                  <a:txBody>
                    <a:bodyPr/>
                    <a:lstStyle/>
                    <a:p>
                      <a:r>
                        <a:rPr lang="en-GB" sz="2000" i="1" dirty="0"/>
                        <a:t>Problem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r>
                        <a:rPr lang="en-GB" sz="2000" i="1" dirty="0"/>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17092531"/>
                  </a:ext>
                </a:extLst>
              </a:tr>
            </a:tbl>
          </a:graphicData>
        </a:graphic>
      </p:graphicFrame>
      <p:graphicFrame>
        <p:nvGraphicFramePr>
          <p:cNvPr id="6" name="Table 5">
            <a:extLst>
              <a:ext uri="{FF2B5EF4-FFF2-40B4-BE49-F238E27FC236}">
                <a16:creationId xmlns:a16="http://schemas.microsoft.com/office/drawing/2014/main" id="{A7C77D4F-010C-825D-3D6E-5E4C885FCE48}"/>
              </a:ext>
            </a:extLst>
          </p:cNvPr>
          <p:cNvGraphicFramePr>
            <a:graphicFrameLocks noGrp="1"/>
          </p:cNvGraphicFramePr>
          <p:nvPr>
            <p:extLst>
              <p:ext uri="{D42A27DB-BD31-4B8C-83A1-F6EECF244321}">
                <p14:modId xmlns:p14="http://schemas.microsoft.com/office/powerpoint/2010/main" val="336114401"/>
              </p:ext>
            </p:extLst>
          </p:nvPr>
        </p:nvGraphicFramePr>
        <p:xfrm>
          <a:off x="630621" y="1694443"/>
          <a:ext cx="11125950" cy="1188720"/>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36878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Choice of data affects results</a:t>
                      </a:r>
                    </a:p>
                    <a:p>
                      <a:pPr marL="72000" marR="0" lvl="0" indent="0" algn="l" defTabSz="914400" rtl="0" eaLnBrk="1" fontAlgn="auto" latinLnBrk="0" hangingPunct="1">
                        <a:lnSpc>
                          <a:spcPct val="100000"/>
                        </a:lnSpc>
                        <a:spcBef>
                          <a:spcPts val="0"/>
                        </a:spcBef>
                        <a:spcAft>
                          <a:spcPts val="0"/>
                        </a:spcAft>
                        <a:buClrTx/>
                        <a:buSzTx/>
                        <a:buFontTx/>
                        <a:buNone/>
                        <a:tabLst/>
                        <a:defRPr/>
                      </a:pPr>
                      <a:r>
                        <a:rPr lang="en-GB" sz="1600" dirty="0"/>
                        <a:t>A larger dataset should only improve your uncertainty! In fact, if you know the measurement errors exactly, uncertainty only depends on the number of measurements you make.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dirty="0"/>
                        <a:t>Keep as much data as possible. </a:t>
                      </a:r>
                      <a:r>
                        <a:rPr lang="en-GB" sz="1800" b="0" dirty="0"/>
                        <a:t>Only exclude datapoints which aren’t real transits or are labelled with an incorrect epoch. Everything else contains information.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2543299230"/>
                  </a:ext>
                </a:extLst>
              </a:tr>
            </a:tbl>
          </a:graphicData>
        </a:graphic>
      </p:graphicFrame>
      <p:graphicFrame>
        <p:nvGraphicFramePr>
          <p:cNvPr id="7" name="Table 6">
            <a:extLst>
              <a:ext uri="{FF2B5EF4-FFF2-40B4-BE49-F238E27FC236}">
                <a16:creationId xmlns:a16="http://schemas.microsoft.com/office/drawing/2014/main" id="{D202ED5E-6579-412C-64ED-1AB448C31AD9}"/>
              </a:ext>
            </a:extLst>
          </p:cNvPr>
          <p:cNvGraphicFramePr>
            <a:graphicFrameLocks noGrp="1"/>
          </p:cNvGraphicFramePr>
          <p:nvPr>
            <p:extLst>
              <p:ext uri="{D42A27DB-BD31-4B8C-83A1-F6EECF244321}">
                <p14:modId xmlns:p14="http://schemas.microsoft.com/office/powerpoint/2010/main" val="3572052201"/>
              </p:ext>
            </p:extLst>
          </p:nvPr>
        </p:nvGraphicFramePr>
        <p:xfrm>
          <a:off x="630621" y="3762528"/>
          <a:ext cx="11125950" cy="1159328"/>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1159328">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Excluding data-points because they don’t agree with our physical assumptions results in a better fit</a:t>
                      </a:r>
                    </a:p>
                    <a:p>
                      <a:pPr marL="7200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Some transits aren’t fake but appear to be ”wrong”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If you have a strong belief in a particular class of models being correct, that view is better reflected as a </a:t>
                      </a:r>
                      <a:r>
                        <a:rPr lang="en-GB" sz="1800" b="1" dirty="0"/>
                        <a:t>prior</a:t>
                      </a:r>
                      <a:r>
                        <a:rPr lang="en-GB" sz="1800" b="0" dirty="0"/>
                        <a:t>, not by simply excluding them.</a:t>
                      </a:r>
                      <a:endParaRPr lang="en-GB" sz="180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4009758851"/>
                  </a:ext>
                </a:extLst>
              </a:tr>
            </a:tbl>
          </a:graphicData>
        </a:graphic>
      </p:graphicFrame>
      <p:graphicFrame>
        <p:nvGraphicFramePr>
          <p:cNvPr id="8" name="Table 7">
            <a:extLst>
              <a:ext uri="{FF2B5EF4-FFF2-40B4-BE49-F238E27FC236}">
                <a16:creationId xmlns:a16="http://schemas.microsoft.com/office/drawing/2014/main" id="{79F67621-7FD1-BED1-D651-051EE1EB4BDF}"/>
              </a:ext>
            </a:extLst>
          </p:cNvPr>
          <p:cNvGraphicFramePr>
            <a:graphicFrameLocks noGrp="1"/>
          </p:cNvGraphicFramePr>
          <p:nvPr>
            <p:extLst>
              <p:ext uri="{D42A27DB-BD31-4B8C-83A1-F6EECF244321}">
                <p14:modId xmlns:p14="http://schemas.microsoft.com/office/powerpoint/2010/main" val="1944519173"/>
              </p:ext>
            </p:extLst>
          </p:nvPr>
        </p:nvGraphicFramePr>
        <p:xfrm>
          <a:off x="630621" y="2914631"/>
          <a:ext cx="11125950" cy="816429"/>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601103121"/>
                    </a:ext>
                  </a:extLst>
                </a:gridCol>
                <a:gridCol w="4865914">
                  <a:extLst>
                    <a:ext uri="{9D8B030D-6E8A-4147-A177-3AD203B41FA5}">
                      <a16:colId xmlns:a16="http://schemas.microsoft.com/office/drawing/2014/main" val="110321445"/>
                    </a:ext>
                  </a:extLst>
                </a:gridCol>
              </a:tblGrid>
              <a:tr h="816429">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dirty="0"/>
                        <a:t>Parametric outlier detection can introduce a false signal</a:t>
                      </a:r>
                    </a:p>
                    <a:p>
                      <a:pPr marL="72000" marR="0" lvl="0" indent="0" algn="l" defTabSz="914400" rtl="0" eaLnBrk="1" fontAlgn="auto" latinLnBrk="0" hangingPunct="1">
                        <a:lnSpc>
                          <a:spcPct val="100000"/>
                        </a:lnSpc>
                        <a:spcBef>
                          <a:spcPts val="0"/>
                        </a:spcBef>
                        <a:spcAft>
                          <a:spcPts val="0"/>
                        </a:spcAft>
                        <a:buClrTx/>
                        <a:buSzTx/>
                        <a:buFontTx/>
                        <a:buNone/>
                        <a:tabLst/>
                        <a:defRPr/>
                      </a:pPr>
                      <a:r>
                        <a:rPr lang="en-GB" sz="1600" dirty="0"/>
                        <a:t>But we still want to be able to exclude fake transits…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b="1" dirty="0"/>
                        <a:t>Non-parametric </a:t>
                      </a:r>
                      <a:r>
                        <a:rPr lang="en-GB" sz="1800" b="0" dirty="0"/>
                        <a:t>outlier detection.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3354571258"/>
                  </a:ext>
                </a:extLst>
              </a:tr>
            </a:tbl>
          </a:graphicData>
        </a:graphic>
      </p:graphicFrame>
      <p:graphicFrame>
        <p:nvGraphicFramePr>
          <p:cNvPr id="9" name="Table 8">
            <a:extLst>
              <a:ext uri="{FF2B5EF4-FFF2-40B4-BE49-F238E27FC236}">
                <a16:creationId xmlns:a16="http://schemas.microsoft.com/office/drawing/2014/main" id="{0983FEF7-E59E-19E7-2C03-8D2631C696C5}"/>
              </a:ext>
            </a:extLst>
          </p:cNvPr>
          <p:cNvGraphicFramePr>
            <a:graphicFrameLocks noGrp="1"/>
          </p:cNvGraphicFramePr>
          <p:nvPr>
            <p:extLst>
              <p:ext uri="{D42A27DB-BD31-4B8C-83A1-F6EECF244321}">
                <p14:modId xmlns:p14="http://schemas.microsoft.com/office/powerpoint/2010/main" val="2890072560"/>
              </p:ext>
            </p:extLst>
          </p:nvPr>
        </p:nvGraphicFramePr>
        <p:xfrm>
          <a:off x="630621" y="4953324"/>
          <a:ext cx="11125950" cy="1616528"/>
        </p:xfrm>
        <a:graphic>
          <a:graphicData uri="http://schemas.openxmlformats.org/drawingml/2006/table">
            <a:tbl>
              <a:tblPr>
                <a:tableStyleId>{5C22544A-7EE6-4342-B048-85BDC9FD1C3A}</a:tableStyleId>
              </a:tblPr>
              <a:tblGrid>
                <a:gridCol w="6260036">
                  <a:extLst>
                    <a:ext uri="{9D8B030D-6E8A-4147-A177-3AD203B41FA5}">
                      <a16:colId xmlns:a16="http://schemas.microsoft.com/office/drawing/2014/main" val="3736855513"/>
                    </a:ext>
                  </a:extLst>
                </a:gridCol>
                <a:gridCol w="4865914">
                  <a:extLst>
                    <a:ext uri="{9D8B030D-6E8A-4147-A177-3AD203B41FA5}">
                      <a16:colId xmlns:a16="http://schemas.microsoft.com/office/drawing/2014/main" val="85780861"/>
                    </a:ext>
                  </a:extLst>
                </a:gridCol>
              </a:tblGrid>
              <a:tr h="1616528">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dirty="0"/>
                        <a:t>Reported measurement errors may be wrong</a:t>
                      </a:r>
                    </a:p>
                    <a:p>
                      <a:pPr marL="72000" marR="0" lvl="1"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600" dirty="0"/>
                        <a:t>Outlier detection is very binary - what if the datapoint does correctly identify a transit, but its reported error is inaccurate. A naïve model might exclude it for fear of putting too much weight on it in the resulting fit. In this case outlier detection is a bit of a blunt tool.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 typeface="Arial" panose="020B0604020202020204" pitchFamily="34" charset="0"/>
                        <a:buNone/>
                        <a:tabLst/>
                        <a:defRPr/>
                      </a:pPr>
                      <a:r>
                        <a:rPr lang="en-GB" sz="1800" dirty="0"/>
                        <a:t>Instead, we should </a:t>
                      </a:r>
                      <a:r>
                        <a:rPr lang="en-GB" sz="1800" b="1" dirty="0"/>
                        <a:t>let the model learn what the true measurement uncertainties are</a:t>
                      </a:r>
                      <a:r>
                        <a:rPr lang="en-GB" sz="1800"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noFill/>
                  </a:tcPr>
                </a:tc>
                <a:extLst>
                  <a:ext uri="{0D108BD9-81ED-4DB2-BD59-A6C34878D82A}">
                    <a16:rowId xmlns:a16="http://schemas.microsoft.com/office/drawing/2014/main" val="1219620425"/>
                  </a:ext>
                </a:extLst>
              </a:tr>
            </a:tbl>
          </a:graphicData>
        </a:graphic>
      </p:graphicFrame>
    </p:spTree>
    <p:extLst>
      <p:ext uri="{BB962C8B-B14F-4D97-AF65-F5344CB8AC3E}">
        <p14:creationId xmlns:p14="http://schemas.microsoft.com/office/powerpoint/2010/main" val="17801036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1C0E7F-506C-3E96-7860-5D6E7A42D4C0}"/>
              </a:ext>
            </a:extLst>
          </p:cNvPr>
          <p:cNvSpPr>
            <a:spLocks noGrp="1"/>
          </p:cNvSpPr>
          <p:nvPr>
            <p:ph type="title"/>
          </p:nvPr>
        </p:nvSpPr>
        <p:spPr/>
        <p:txBody>
          <a:bodyPr/>
          <a:lstStyle/>
          <a:p>
            <a:r>
              <a:rPr lang="en-GB" dirty="0"/>
              <a:t>Non-parametric outlier detection</a:t>
            </a:r>
          </a:p>
        </p:txBody>
      </p:sp>
      <p:sp>
        <p:nvSpPr>
          <p:cNvPr id="4" name="Slide Number Placeholder 3">
            <a:extLst>
              <a:ext uri="{FF2B5EF4-FFF2-40B4-BE49-F238E27FC236}">
                <a16:creationId xmlns:a16="http://schemas.microsoft.com/office/drawing/2014/main" id="{9EE9D65D-2553-2B64-2B47-B2A9F4E1EF39}"/>
              </a:ext>
            </a:extLst>
          </p:cNvPr>
          <p:cNvSpPr>
            <a:spLocks noGrp="1"/>
          </p:cNvSpPr>
          <p:nvPr>
            <p:ph type="sldNum" sz="quarter" idx="12"/>
          </p:nvPr>
        </p:nvSpPr>
        <p:spPr/>
        <p:txBody>
          <a:bodyPr/>
          <a:lstStyle/>
          <a:p>
            <a:fld id="{C8315AF6-B4B7-9044-ABAB-B18384B3885D}" type="slidenum">
              <a:rPr lang="en-GB" smtClean="0"/>
              <a:t>12</a:t>
            </a:fld>
            <a:endParaRPr lang="en-GB"/>
          </a:p>
        </p:txBody>
      </p:sp>
      <p:pic>
        <p:nvPicPr>
          <p:cNvPr id="8" name="Picture 4">
            <a:extLst>
              <a:ext uri="{FF2B5EF4-FFF2-40B4-BE49-F238E27FC236}">
                <a16:creationId xmlns:a16="http://schemas.microsoft.com/office/drawing/2014/main" id="{5B1DCACA-5ED4-F029-6E81-4BC5475A6BA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174438" y="1319592"/>
            <a:ext cx="7237584" cy="480536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2BCBF7E3-940F-8EE1-2808-E96DA7182B5D}"/>
              </a:ext>
            </a:extLst>
          </p:cNvPr>
          <p:cNvSpPr txBox="1"/>
          <p:nvPr/>
        </p:nvSpPr>
        <p:spPr>
          <a:xfrm>
            <a:off x="511248" y="1694140"/>
            <a:ext cx="2537460" cy="1200329"/>
          </a:xfrm>
          <a:prstGeom prst="rect">
            <a:avLst/>
          </a:prstGeom>
          <a:noFill/>
        </p:spPr>
        <p:txBody>
          <a:bodyPr wrap="square" rtlCol="0">
            <a:spAutoFit/>
          </a:bodyPr>
          <a:lstStyle/>
          <a:p>
            <a:r>
              <a:rPr lang="en-GB" dirty="0"/>
              <a:t>“Smudging” of datapoints produces an empirical probability distribution</a:t>
            </a:r>
          </a:p>
        </p:txBody>
      </p:sp>
      <p:cxnSp>
        <p:nvCxnSpPr>
          <p:cNvPr id="12" name="Straight Arrow Connector 11">
            <a:extLst>
              <a:ext uri="{FF2B5EF4-FFF2-40B4-BE49-F238E27FC236}">
                <a16:creationId xmlns:a16="http://schemas.microsoft.com/office/drawing/2014/main" id="{82117ADB-40F6-71DD-0764-F413BD76565C}"/>
              </a:ext>
            </a:extLst>
          </p:cNvPr>
          <p:cNvCxnSpPr>
            <a:cxnSpLocks/>
            <a:stCxn id="9" idx="3"/>
          </p:cNvCxnSpPr>
          <p:nvPr/>
        </p:nvCxnSpPr>
        <p:spPr>
          <a:xfrm>
            <a:off x="3048708" y="2294305"/>
            <a:ext cx="1877622" cy="842071"/>
          </a:xfrm>
          <a:prstGeom prst="straightConnector1">
            <a:avLst/>
          </a:prstGeom>
          <a:ln w="127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3" name="TextBox 2">
            <a:extLst>
              <a:ext uri="{FF2B5EF4-FFF2-40B4-BE49-F238E27FC236}">
                <a16:creationId xmlns:a16="http://schemas.microsoft.com/office/drawing/2014/main" id="{38E3ACF8-D4DC-FFAF-F550-420FDFF57D8E}"/>
              </a:ext>
            </a:extLst>
          </p:cNvPr>
          <p:cNvSpPr txBox="1"/>
          <p:nvPr/>
        </p:nvSpPr>
        <p:spPr>
          <a:xfrm>
            <a:off x="636978" y="4964235"/>
            <a:ext cx="2020497" cy="369332"/>
          </a:xfrm>
          <a:prstGeom prst="rect">
            <a:avLst/>
          </a:prstGeom>
          <a:noFill/>
        </p:spPr>
        <p:txBody>
          <a:bodyPr wrap="square" rtlCol="0">
            <a:spAutoFit/>
          </a:bodyPr>
          <a:lstStyle/>
          <a:p>
            <a:r>
              <a:rPr lang="en-GB" dirty="0"/>
              <a:t>Higher probability</a:t>
            </a:r>
          </a:p>
        </p:txBody>
      </p:sp>
      <p:sp>
        <p:nvSpPr>
          <p:cNvPr id="5" name="TextBox 4">
            <a:extLst>
              <a:ext uri="{FF2B5EF4-FFF2-40B4-BE49-F238E27FC236}">
                <a16:creationId xmlns:a16="http://schemas.microsoft.com/office/drawing/2014/main" id="{AE511E7C-8624-DD10-E6D9-74B2DAA76C1C}"/>
              </a:ext>
            </a:extLst>
          </p:cNvPr>
          <p:cNvSpPr txBox="1"/>
          <p:nvPr/>
        </p:nvSpPr>
        <p:spPr>
          <a:xfrm>
            <a:off x="843371" y="5607373"/>
            <a:ext cx="2020497" cy="369332"/>
          </a:xfrm>
          <a:prstGeom prst="rect">
            <a:avLst/>
          </a:prstGeom>
          <a:noFill/>
        </p:spPr>
        <p:txBody>
          <a:bodyPr wrap="square" rtlCol="0">
            <a:spAutoFit/>
          </a:bodyPr>
          <a:lstStyle/>
          <a:p>
            <a:r>
              <a:rPr lang="en-GB" dirty="0"/>
              <a:t>Lower probability</a:t>
            </a:r>
          </a:p>
        </p:txBody>
      </p:sp>
      <p:cxnSp>
        <p:nvCxnSpPr>
          <p:cNvPr id="7" name="Straight Arrow Connector 6">
            <a:extLst>
              <a:ext uri="{FF2B5EF4-FFF2-40B4-BE49-F238E27FC236}">
                <a16:creationId xmlns:a16="http://schemas.microsoft.com/office/drawing/2014/main" id="{46BBA961-FBE0-0D76-D0AB-E833FB8EF72D}"/>
              </a:ext>
            </a:extLst>
          </p:cNvPr>
          <p:cNvCxnSpPr>
            <a:cxnSpLocks/>
            <a:stCxn id="3" idx="3"/>
          </p:cNvCxnSpPr>
          <p:nvPr/>
        </p:nvCxnSpPr>
        <p:spPr>
          <a:xfrm flipV="1">
            <a:off x="2657475" y="3722273"/>
            <a:ext cx="2157413" cy="14266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506AC0C9-C58C-7BB0-16E2-9C28D4736794}"/>
              </a:ext>
            </a:extLst>
          </p:cNvPr>
          <p:cNvCxnSpPr>
            <a:cxnSpLocks/>
            <a:stCxn id="5" idx="3"/>
          </p:cNvCxnSpPr>
          <p:nvPr/>
        </p:nvCxnSpPr>
        <p:spPr>
          <a:xfrm flipV="1">
            <a:off x="2863868" y="4725832"/>
            <a:ext cx="2062462" cy="106620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762987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7C924D-44AB-089A-A4C7-732838B0156A}"/>
              </a:ext>
            </a:extLst>
          </p:cNvPr>
          <p:cNvSpPr>
            <a:spLocks noGrp="1"/>
          </p:cNvSpPr>
          <p:nvPr>
            <p:ph type="title"/>
          </p:nvPr>
        </p:nvSpPr>
        <p:spPr/>
        <p:txBody>
          <a:bodyPr/>
          <a:lstStyle/>
          <a:p>
            <a:r>
              <a:rPr lang="en-GB" dirty="0"/>
              <a:t>Bayesian multivariate regression</a:t>
            </a:r>
          </a:p>
        </p:txBody>
      </p:sp>
      <p:sp>
        <p:nvSpPr>
          <p:cNvPr id="4" name="Slide Number Placeholder 3">
            <a:extLst>
              <a:ext uri="{FF2B5EF4-FFF2-40B4-BE49-F238E27FC236}">
                <a16:creationId xmlns:a16="http://schemas.microsoft.com/office/drawing/2014/main" id="{3D824695-0A21-225C-BFF0-548150901F25}"/>
              </a:ext>
            </a:extLst>
          </p:cNvPr>
          <p:cNvSpPr>
            <a:spLocks noGrp="1"/>
          </p:cNvSpPr>
          <p:nvPr>
            <p:ph type="sldNum" sz="quarter" idx="12"/>
          </p:nvPr>
        </p:nvSpPr>
        <p:spPr/>
        <p:txBody>
          <a:bodyPr/>
          <a:lstStyle/>
          <a:p>
            <a:fld id="{C8315AF6-B4B7-9044-ABAB-B18384B3885D}" type="slidenum">
              <a:rPr lang="en-GB" smtClean="0"/>
              <a:t>13</a:t>
            </a:fld>
            <a:endParaRPr lang="en-GB"/>
          </a:p>
        </p:txBody>
      </p:sp>
      <p:pic>
        <p:nvPicPr>
          <p:cNvPr id="14" name="Picture 13" descr="A math equations on a white background&#10;&#10;Description automatically generated">
            <a:extLst>
              <a:ext uri="{FF2B5EF4-FFF2-40B4-BE49-F238E27FC236}">
                <a16:creationId xmlns:a16="http://schemas.microsoft.com/office/drawing/2014/main" id="{5B841F4E-CFAD-5D7D-DABF-2D194D460EBA}"/>
              </a:ext>
            </a:extLst>
          </p:cNvPr>
          <p:cNvPicPr>
            <a:picLocks noChangeAspect="1"/>
          </p:cNvPicPr>
          <p:nvPr/>
        </p:nvPicPr>
        <p:blipFill>
          <a:blip r:embed="rId3"/>
          <a:stretch>
            <a:fillRect/>
          </a:stretch>
        </p:blipFill>
        <p:spPr>
          <a:xfrm>
            <a:off x="488583" y="4701953"/>
            <a:ext cx="7772400" cy="1505947"/>
          </a:xfrm>
          <a:prstGeom prst="rect">
            <a:avLst/>
          </a:prstGeom>
        </p:spPr>
      </p:pic>
      <p:pic>
        <p:nvPicPr>
          <p:cNvPr id="18" name="Picture 17" descr="A math equations with numbers and symbols&#10;&#10;Description automatically generated with medium confidence">
            <a:extLst>
              <a:ext uri="{FF2B5EF4-FFF2-40B4-BE49-F238E27FC236}">
                <a16:creationId xmlns:a16="http://schemas.microsoft.com/office/drawing/2014/main" id="{78E29AFB-E89F-3056-7D39-18ABFBCCC496}"/>
              </a:ext>
            </a:extLst>
          </p:cNvPr>
          <p:cNvPicPr>
            <a:picLocks noChangeAspect="1"/>
          </p:cNvPicPr>
          <p:nvPr/>
        </p:nvPicPr>
        <p:blipFill rotWithShape="1">
          <a:blip r:embed="rId4"/>
          <a:srcRect l="54347" t="2903" r="28833" b="81123"/>
          <a:stretch/>
        </p:blipFill>
        <p:spPr>
          <a:xfrm>
            <a:off x="6481222" y="6253808"/>
            <a:ext cx="826265" cy="341523"/>
          </a:xfrm>
          <a:prstGeom prst="rect">
            <a:avLst/>
          </a:prstGeom>
        </p:spPr>
      </p:pic>
      <p:pic>
        <p:nvPicPr>
          <p:cNvPr id="22" name="Content Placeholder 21" descr="A math equations and formulas&#10;&#10;Description automatically generated">
            <a:extLst>
              <a:ext uri="{FF2B5EF4-FFF2-40B4-BE49-F238E27FC236}">
                <a16:creationId xmlns:a16="http://schemas.microsoft.com/office/drawing/2014/main" id="{98CE00C7-9B92-BA5A-56DD-55BD95920380}"/>
              </a:ext>
            </a:extLst>
          </p:cNvPr>
          <p:cNvPicPr>
            <a:picLocks noGrp="1" noChangeAspect="1"/>
          </p:cNvPicPr>
          <p:nvPr>
            <p:ph idx="1"/>
          </p:nvPr>
        </p:nvPicPr>
        <p:blipFill rotWithShape="1">
          <a:blip r:embed="rId5"/>
          <a:srcRect r="15944"/>
          <a:stretch/>
        </p:blipFill>
        <p:spPr>
          <a:xfrm>
            <a:off x="488583" y="1621681"/>
            <a:ext cx="2873566" cy="2674044"/>
          </a:xfrm>
        </p:spPr>
      </p:pic>
      <p:pic>
        <p:nvPicPr>
          <p:cNvPr id="25" name="Picture 24" descr="A math equations with numbers and symbols&#10;&#10;Description automatically generated with medium confidence">
            <a:extLst>
              <a:ext uri="{FF2B5EF4-FFF2-40B4-BE49-F238E27FC236}">
                <a16:creationId xmlns:a16="http://schemas.microsoft.com/office/drawing/2014/main" id="{E89CD2F3-D9E7-E133-FE83-60FA1130976E}"/>
              </a:ext>
            </a:extLst>
          </p:cNvPr>
          <p:cNvPicPr>
            <a:picLocks noChangeAspect="1"/>
          </p:cNvPicPr>
          <p:nvPr/>
        </p:nvPicPr>
        <p:blipFill rotWithShape="1">
          <a:blip r:embed="rId4"/>
          <a:srcRect t="33420"/>
          <a:stretch/>
        </p:blipFill>
        <p:spPr>
          <a:xfrm>
            <a:off x="6663454" y="1732636"/>
            <a:ext cx="4912326" cy="1423468"/>
          </a:xfrm>
          <a:prstGeom prst="rect">
            <a:avLst/>
          </a:prstGeom>
        </p:spPr>
      </p:pic>
      <p:sp>
        <p:nvSpPr>
          <p:cNvPr id="26" name="TextBox 25">
            <a:extLst>
              <a:ext uri="{FF2B5EF4-FFF2-40B4-BE49-F238E27FC236}">
                <a16:creationId xmlns:a16="http://schemas.microsoft.com/office/drawing/2014/main" id="{D8B86CDF-33FF-C84F-4F2F-BD7FF7C70362}"/>
              </a:ext>
            </a:extLst>
          </p:cNvPr>
          <p:cNvSpPr txBox="1"/>
          <p:nvPr/>
        </p:nvSpPr>
        <p:spPr>
          <a:xfrm>
            <a:off x="488583" y="1218147"/>
            <a:ext cx="4502058" cy="369332"/>
          </a:xfrm>
          <a:prstGeom prst="rect">
            <a:avLst/>
          </a:prstGeom>
          <a:noFill/>
        </p:spPr>
        <p:txBody>
          <a:bodyPr wrap="square" rtlCol="0">
            <a:spAutoFit/>
          </a:bodyPr>
          <a:lstStyle/>
          <a:p>
            <a:r>
              <a:rPr lang="en-GB" b="1" dirty="0"/>
              <a:t>Rewrite the model as a linear regression:</a:t>
            </a:r>
          </a:p>
        </p:txBody>
      </p:sp>
      <p:sp>
        <p:nvSpPr>
          <p:cNvPr id="27" name="TextBox 26">
            <a:extLst>
              <a:ext uri="{FF2B5EF4-FFF2-40B4-BE49-F238E27FC236}">
                <a16:creationId xmlns:a16="http://schemas.microsoft.com/office/drawing/2014/main" id="{07A61A36-0AFF-67A4-F13B-B9D4E1383B0C}"/>
              </a:ext>
            </a:extLst>
          </p:cNvPr>
          <p:cNvSpPr txBox="1"/>
          <p:nvPr/>
        </p:nvSpPr>
        <p:spPr>
          <a:xfrm>
            <a:off x="488583" y="4345587"/>
            <a:ext cx="4502058" cy="369332"/>
          </a:xfrm>
          <a:prstGeom prst="rect">
            <a:avLst/>
          </a:prstGeom>
          <a:noFill/>
        </p:spPr>
        <p:txBody>
          <a:bodyPr wrap="square" rtlCol="0">
            <a:spAutoFit/>
          </a:bodyPr>
          <a:lstStyle/>
          <a:p>
            <a:r>
              <a:rPr lang="en-GB" b="1" dirty="0"/>
              <a:t>Likelihood becomes:</a:t>
            </a:r>
          </a:p>
        </p:txBody>
      </p:sp>
      <p:sp>
        <p:nvSpPr>
          <p:cNvPr id="28" name="TextBox 27">
            <a:extLst>
              <a:ext uri="{FF2B5EF4-FFF2-40B4-BE49-F238E27FC236}">
                <a16:creationId xmlns:a16="http://schemas.microsoft.com/office/drawing/2014/main" id="{94E400A9-4C4D-CBB8-9EB7-FBC188F23B30}"/>
              </a:ext>
            </a:extLst>
          </p:cNvPr>
          <p:cNvSpPr txBox="1"/>
          <p:nvPr/>
        </p:nvSpPr>
        <p:spPr>
          <a:xfrm>
            <a:off x="3362149" y="3494232"/>
            <a:ext cx="2983566" cy="369332"/>
          </a:xfrm>
          <a:prstGeom prst="rect">
            <a:avLst/>
          </a:prstGeom>
          <a:noFill/>
        </p:spPr>
        <p:txBody>
          <a:bodyPr wrap="square" rtlCol="0">
            <a:spAutoFit/>
          </a:bodyPr>
          <a:lstStyle/>
          <a:p>
            <a:r>
              <a:rPr lang="en-GB" dirty="0"/>
              <a:t>Errors are not necessarily IID!</a:t>
            </a:r>
          </a:p>
        </p:txBody>
      </p:sp>
      <p:cxnSp>
        <p:nvCxnSpPr>
          <p:cNvPr id="30" name="Straight Arrow Connector 29">
            <a:extLst>
              <a:ext uri="{FF2B5EF4-FFF2-40B4-BE49-F238E27FC236}">
                <a16:creationId xmlns:a16="http://schemas.microsoft.com/office/drawing/2014/main" id="{2FB0AF27-8DAB-3408-ED35-4E3080B27959}"/>
              </a:ext>
            </a:extLst>
          </p:cNvPr>
          <p:cNvCxnSpPr>
            <a:stCxn id="28" idx="1"/>
          </p:cNvCxnSpPr>
          <p:nvPr/>
        </p:nvCxnSpPr>
        <p:spPr>
          <a:xfrm flipH="1">
            <a:off x="2853369" y="3678898"/>
            <a:ext cx="508780" cy="1846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1" name="Picture 30" descr="A math equations with numbers and symbols&#10;&#10;Description automatically generated with medium confidence">
            <a:extLst>
              <a:ext uri="{FF2B5EF4-FFF2-40B4-BE49-F238E27FC236}">
                <a16:creationId xmlns:a16="http://schemas.microsoft.com/office/drawing/2014/main" id="{573BCACC-B9A6-C6E1-ED77-408439D7644F}"/>
              </a:ext>
            </a:extLst>
          </p:cNvPr>
          <p:cNvPicPr>
            <a:picLocks noChangeAspect="1"/>
          </p:cNvPicPr>
          <p:nvPr/>
        </p:nvPicPr>
        <p:blipFill rotWithShape="1">
          <a:blip r:embed="rId4"/>
          <a:srcRect l="34650" r="45390" b="80199"/>
          <a:stretch/>
        </p:blipFill>
        <p:spPr>
          <a:xfrm>
            <a:off x="3250313" y="6224696"/>
            <a:ext cx="980502" cy="423347"/>
          </a:xfrm>
          <a:prstGeom prst="rect">
            <a:avLst/>
          </a:prstGeom>
        </p:spPr>
      </p:pic>
      <p:sp>
        <p:nvSpPr>
          <p:cNvPr id="32" name="Right Brace 31">
            <a:extLst>
              <a:ext uri="{FF2B5EF4-FFF2-40B4-BE49-F238E27FC236}">
                <a16:creationId xmlns:a16="http://schemas.microsoft.com/office/drawing/2014/main" id="{71B464AD-A889-ECC5-7384-92D578127E50}"/>
              </a:ext>
            </a:extLst>
          </p:cNvPr>
          <p:cNvSpPr/>
          <p:nvPr/>
        </p:nvSpPr>
        <p:spPr>
          <a:xfrm rot="5400000">
            <a:off x="3637565" y="4619614"/>
            <a:ext cx="133748" cy="3013082"/>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3" name="Right Brace 32">
            <a:extLst>
              <a:ext uri="{FF2B5EF4-FFF2-40B4-BE49-F238E27FC236}">
                <a16:creationId xmlns:a16="http://schemas.microsoft.com/office/drawing/2014/main" id="{343DCCAB-13C3-0BB6-B639-FDB2FB639929}"/>
              </a:ext>
            </a:extLst>
          </p:cNvPr>
          <p:cNvSpPr/>
          <p:nvPr/>
        </p:nvSpPr>
        <p:spPr>
          <a:xfrm rot="5400000">
            <a:off x="6608379" y="4759373"/>
            <a:ext cx="110150" cy="272868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34" name="TextBox 33">
            <a:extLst>
              <a:ext uri="{FF2B5EF4-FFF2-40B4-BE49-F238E27FC236}">
                <a16:creationId xmlns:a16="http://schemas.microsoft.com/office/drawing/2014/main" id="{0A261EFD-35E6-35FB-8D47-DA0E069B450E}"/>
              </a:ext>
            </a:extLst>
          </p:cNvPr>
          <p:cNvSpPr txBox="1"/>
          <p:nvPr/>
        </p:nvSpPr>
        <p:spPr>
          <a:xfrm>
            <a:off x="6567150" y="1218147"/>
            <a:ext cx="4502058" cy="369332"/>
          </a:xfrm>
          <a:prstGeom prst="rect">
            <a:avLst/>
          </a:prstGeom>
          <a:noFill/>
        </p:spPr>
        <p:txBody>
          <a:bodyPr wrap="square" rtlCol="0">
            <a:spAutoFit/>
          </a:bodyPr>
          <a:lstStyle/>
          <a:p>
            <a:r>
              <a:rPr lang="en-GB" b="1" dirty="0"/>
              <a:t>Conjugate prior:</a:t>
            </a:r>
          </a:p>
        </p:txBody>
      </p:sp>
      <p:sp>
        <p:nvSpPr>
          <p:cNvPr id="35" name="TextBox 34">
            <a:extLst>
              <a:ext uri="{FF2B5EF4-FFF2-40B4-BE49-F238E27FC236}">
                <a16:creationId xmlns:a16="http://schemas.microsoft.com/office/drawing/2014/main" id="{4B201A74-8B6A-E85C-45A5-AAF786C7DE7A}"/>
              </a:ext>
            </a:extLst>
          </p:cNvPr>
          <p:cNvSpPr txBox="1"/>
          <p:nvPr/>
        </p:nvSpPr>
        <p:spPr>
          <a:xfrm>
            <a:off x="7627834" y="3891671"/>
            <a:ext cx="2983566" cy="646331"/>
          </a:xfrm>
          <a:prstGeom prst="rect">
            <a:avLst/>
          </a:prstGeom>
          <a:noFill/>
        </p:spPr>
        <p:txBody>
          <a:bodyPr wrap="square" rtlCol="0">
            <a:spAutoFit/>
          </a:bodyPr>
          <a:lstStyle/>
          <a:p>
            <a:r>
              <a:rPr lang="en-GB" dirty="0"/>
              <a:t>Controls our belief in the initial “prior” parameters</a:t>
            </a:r>
          </a:p>
        </p:txBody>
      </p:sp>
      <p:cxnSp>
        <p:nvCxnSpPr>
          <p:cNvPr id="36" name="Straight Arrow Connector 35">
            <a:extLst>
              <a:ext uri="{FF2B5EF4-FFF2-40B4-BE49-F238E27FC236}">
                <a16:creationId xmlns:a16="http://schemas.microsoft.com/office/drawing/2014/main" id="{E151037B-3586-F637-0526-03265B47736F}"/>
              </a:ext>
            </a:extLst>
          </p:cNvPr>
          <p:cNvCxnSpPr>
            <a:cxnSpLocks/>
          </p:cNvCxnSpPr>
          <p:nvPr/>
        </p:nvCxnSpPr>
        <p:spPr>
          <a:xfrm flipV="1">
            <a:off x="9219281" y="3052383"/>
            <a:ext cx="486579" cy="7586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9" name="TextBox 38">
            <a:extLst>
              <a:ext uri="{FF2B5EF4-FFF2-40B4-BE49-F238E27FC236}">
                <a16:creationId xmlns:a16="http://schemas.microsoft.com/office/drawing/2014/main" id="{B07F96A4-7855-B009-D118-D8C3B011635A}"/>
              </a:ext>
            </a:extLst>
          </p:cNvPr>
          <p:cNvSpPr txBox="1"/>
          <p:nvPr/>
        </p:nvSpPr>
        <p:spPr>
          <a:xfrm>
            <a:off x="6829107" y="3412656"/>
            <a:ext cx="1811291" cy="369332"/>
          </a:xfrm>
          <a:prstGeom prst="rect">
            <a:avLst/>
          </a:prstGeom>
          <a:noFill/>
        </p:spPr>
        <p:txBody>
          <a:bodyPr wrap="square" rtlCol="0">
            <a:spAutoFit/>
          </a:bodyPr>
          <a:lstStyle/>
          <a:p>
            <a:r>
              <a:rPr lang="en-GB" dirty="0"/>
              <a:t>Prior parameters</a:t>
            </a:r>
          </a:p>
        </p:txBody>
      </p:sp>
      <p:sp>
        <p:nvSpPr>
          <p:cNvPr id="40" name="TextBox 39">
            <a:extLst>
              <a:ext uri="{FF2B5EF4-FFF2-40B4-BE49-F238E27FC236}">
                <a16:creationId xmlns:a16="http://schemas.microsoft.com/office/drawing/2014/main" id="{22AA77F1-76F7-A919-3226-23849DBEB63B}"/>
              </a:ext>
            </a:extLst>
          </p:cNvPr>
          <p:cNvSpPr txBox="1"/>
          <p:nvPr/>
        </p:nvSpPr>
        <p:spPr>
          <a:xfrm>
            <a:off x="9827473" y="4647685"/>
            <a:ext cx="2142498" cy="646331"/>
          </a:xfrm>
          <a:prstGeom prst="rect">
            <a:avLst/>
          </a:prstGeom>
          <a:noFill/>
        </p:spPr>
        <p:txBody>
          <a:bodyPr wrap="square" rtlCol="0">
            <a:spAutoFit/>
          </a:bodyPr>
          <a:lstStyle/>
          <a:p>
            <a:r>
              <a:rPr lang="en-GB" dirty="0"/>
              <a:t>Reported measurement errors</a:t>
            </a:r>
          </a:p>
        </p:txBody>
      </p:sp>
      <p:cxnSp>
        <p:nvCxnSpPr>
          <p:cNvPr id="42" name="Straight Arrow Connector 41">
            <a:extLst>
              <a:ext uri="{FF2B5EF4-FFF2-40B4-BE49-F238E27FC236}">
                <a16:creationId xmlns:a16="http://schemas.microsoft.com/office/drawing/2014/main" id="{C8F82707-6C27-E5C2-9942-2B134FC171A3}"/>
              </a:ext>
            </a:extLst>
          </p:cNvPr>
          <p:cNvCxnSpPr>
            <a:cxnSpLocks/>
          </p:cNvCxnSpPr>
          <p:nvPr/>
        </p:nvCxnSpPr>
        <p:spPr>
          <a:xfrm flipV="1">
            <a:off x="8640398" y="3052383"/>
            <a:ext cx="641838" cy="37661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B3A67E9C-03F9-A544-5AB6-4CE34BD62F9D}"/>
              </a:ext>
            </a:extLst>
          </p:cNvPr>
          <p:cNvCxnSpPr>
            <a:cxnSpLocks/>
          </p:cNvCxnSpPr>
          <p:nvPr/>
        </p:nvCxnSpPr>
        <p:spPr>
          <a:xfrm flipH="1" flipV="1">
            <a:off x="10132181" y="3096072"/>
            <a:ext cx="479219" cy="14419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 name="Content Placeholder 21" descr="A math equations and formulas&#10;&#10;Description automatically generated">
            <a:extLst>
              <a:ext uri="{FF2B5EF4-FFF2-40B4-BE49-F238E27FC236}">
                <a16:creationId xmlns:a16="http://schemas.microsoft.com/office/drawing/2014/main" id="{67760532-DD9A-CD13-9493-10DC8AAE3B4C}"/>
              </a:ext>
            </a:extLst>
          </p:cNvPr>
          <p:cNvPicPr>
            <a:picLocks noChangeAspect="1"/>
          </p:cNvPicPr>
          <p:nvPr/>
        </p:nvPicPr>
        <p:blipFill rotWithShape="1">
          <a:blip r:embed="rId5"/>
          <a:srcRect l="22353" t="-552" b="79520"/>
          <a:stretch/>
        </p:blipFill>
        <p:spPr>
          <a:xfrm>
            <a:off x="870668" y="1608012"/>
            <a:ext cx="2654459" cy="562391"/>
          </a:xfrm>
          <a:prstGeom prst="rect">
            <a:avLst/>
          </a:prstGeom>
        </p:spPr>
      </p:pic>
      <p:pic>
        <p:nvPicPr>
          <p:cNvPr id="5" name="Content Placeholder 21" descr="A math equations and formulas&#10;&#10;Description automatically generated">
            <a:extLst>
              <a:ext uri="{FF2B5EF4-FFF2-40B4-BE49-F238E27FC236}">
                <a16:creationId xmlns:a16="http://schemas.microsoft.com/office/drawing/2014/main" id="{C4948516-0AD2-3565-D662-10D3141A2359}"/>
              </a:ext>
            </a:extLst>
          </p:cNvPr>
          <p:cNvPicPr>
            <a:picLocks noChangeAspect="1"/>
          </p:cNvPicPr>
          <p:nvPr/>
        </p:nvPicPr>
        <p:blipFill rotWithShape="1">
          <a:blip r:embed="rId5"/>
          <a:srcRect l="22920" t="51683" r="72515" b="35672"/>
          <a:stretch/>
        </p:blipFill>
        <p:spPr>
          <a:xfrm>
            <a:off x="1653088" y="3259194"/>
            <a:ext cx="156061" cy="338128"/>
          </a:xfrm>
          <a:prstGeom prst="rect">
            <a:avLst/>
          </a:prstGeom>
        </p:spPr>
      </p:pic>
    </p:spTree>
    <p:extLst>
      <p:ext uri="{BB962C8B-B14F-4D97-AF65-F5344CB8AC3E}">
        <p14:creationId xmlns:p14="http://schemas.microsoft.com/office/powerpoint/2010/main" val="39310939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3"/>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2"/>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6"/>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5"/>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 grpId="0"/>
      <p:bldP spid="27" grpId="0"/>
      <p:bldP spid="28" grpId="0"/>
      <p:bldP spid="32" grpId="0" animBg="1"/>
      <p:bldP spid="33" grpId="0" animBg="1"/>
      <p:bldP spid="34" grpId="0"/>
      <p:bldP spid="35" grpId="0"/>
      <p:bldP spid="39" grpId="0"/>
      <p:bldP spid="4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C9DF6B-A49A-81A0-88C2-6D3F0BDDB760}"/>
              </a:ext>
            </a:extLst>
          </p:cNvPr>
          <p:cNvSpPr>
            <a:spLocks noGrp="1"/>
          </p:cNvSpPr>
          <p:nvPr>
            <p:ph type="title"/>
          </p:nvPr>
        </p:nvSpPr>
        <p:spPr/>
        <p:txBody>
          <a:bodyPr/>
          <a:lstStyle/>
          <a:p>
            <a:r>
              <a:rPr lang="en-GB" dirty="0"/>
              <a:t>Bayesian multivariate regression: posterior</a:t>
            </a:r>
          </a:p>
        </p:txBody>
      </p:sp>
      <p:sp>
        <p:nvSpPr>
          <p:cNvPr id="4" name="Slide Number Placeholder 3">
            <a:extLst>
              <a:ext uri="{FF2B5EF4-FFF2-40B4-BE49-F238E27FC236}">
                <a16:creationId xmlns:a16="http://schemas.microsoft.com/office/drawing/2014/main" id="{1DF8D58D-EDB3-6AFC-2293-4799E9FC7249}"/>
              </a:ext>
            </a:extLst>
          </p:cNvPr>
          <p:cNvSpPr>
            <a:spLocks noGrp="1"/>
          </p:cNvSpPr>
          <p:nvPr>
            <p:ph type="sldNum" sz="quarter" idx="12"/>
          </p:nvPr>
        </p:nvSpPr>
        <p:spPr/>
        <p:txBody>
          <a:bodyPr/>
          <a:lstStyle/>
          <a:p>
            <a:fld id="{C8315AF6-B4B7-9044-ABAB-B18384B3885D}" type="slidenum">
              <a:rPr lang="en-GB" smtClean="0"/>
              <a:t>14</a:t>
            </a:fld>
            <a:endParaRPr lang="en-GB" dirty="0"/>
          </a:p>
        </p:txBody>
      </p:sp>
      <p:pic>
        <p:nvPicPr>
          <p:cNvPr id="12" name="Picture 11" descr="A group of mathematical equations&#10;&#10;Description automatically generated">
            <a:extLst>
              <a:ext uri="{FF2B5EF4-FFF2-40B4-BE49-F238E27FC236}">
                <a16:creationId xmlns:a16="http://schemas.microsoft.com/office/drawing/2014/main" id="{B90A6372-43E6-671D-9885-CE4CD47D2FED}"/>
              </a:ext>
            </a:extLst>
          </p:cNvPr>
          <p:cNvPicPr>
            <a:picLocks noChangeAspect="1"/>
          </p:cNvPicPr>
          <p:nvPr/>
        </p:nvPicPr>
        <p:blipFill>
          <a:blip r:embed="rId3"/>
          <a:stretch>
            <a:fillRect/>
          </a:stretch>
        </p:blipFill>
        <p:spPr>
          <a:xfrm>
            <a:off x="1045779" y="1347734"/>
            <a:ext cx="7772400" cy="2932491"/>
          </a:xfrm>
          <a:prstGeom prst="rect">
            <a:avLst/>
          </a:prstGeom>
        </p:spPr>
      </p:pic>
      <p:grpSp>
        <p:nvGrpSpPr>
          <p:cNvPr id="21" name="Group 20">
            <a:extLst>
              <a:ext uri="{FF2B5EF4-FFF2-40B4-BE49-F238E27FC236}">
                <a16:creationId xmlns:a16="http://schemas.microsoft.com/office/drawing/2014/main" id="{A0A76F52-0FF3-B587-EAA5-A126E0883173}"/>
              </a:ext>
            </a:extLst>
          </p:cNvPr>
          <p:cNvGrpSpPr/>
          <p:nvPr/>
        </p:nvGrpSpPr>
        <p:grpSpPr>
          <a:xfrm>
            <a:off x="1129560" y="4280225"/>
            <a:ext cx="9337549" cy="2265968"/>
            <a:chOff x="1129560" y="4747223"/>
            <a:chExt cx="9337549" cy="2265968"/>
          </a:xfrm>
        </p:grpSpPr>
        <p:pic>
          <p:nvPicPr>
            <p:cNvPr id="8" name="Picture 7" descr="A math equation with black text&#10;&#10;Description automatically generated">
              <a:extLst>
                <a:ext uri="{FF2B5EF4-FFF2-40B4-BE49-F238E27FC236}">
                  <a16:creationId xmlns:a16="http://schemas.microsoft.com/office/drawing/2014/main" id="{9CDE703D-21A8-FD51-C321-B5E348C2218A}"/>
                </a:ext>
              </a:extLst>
            </p:cNvPr>
            <p:cNvPicPr>
              <a:picLocks noChangeAspect="1"/>
            </p:cNvPicPr>
            <p:nvPr/>
          </p:nvPicPr>
          <p:blipFill>
            <a:blip r:embed="rId4"/>
            <a:stretch>
              <a:fillRect/>
            </a:stretch>
          </p:blipFill>
          <p:spPr>
            <a:xfrm>
              <a:off x="1129560" y="4747223"/>
              <a:ext cx="9337549" cy="1466661"/>
            </a:xfrm>
            <a:prstGeom prst="rect">
              <a:avLst/>
            </a:prstGeom>
          </p:spPr>
        </p:pic>
        <p:sp>
          <p:nvSpPr>
            <p:cNvPr id="14" name="Right Brace 13">
              <a:extLst>
                <a:ext uri="{FF2B5EF4-FFF2-40B4-BE49-F238E27FC236}">
                  <a16:creationId xmlns:a16="http://schemas.microsoft.com/office/drawing/2014/main" id="{BFA60647-8641-AEE1-FF80-BEA0916268C8}"/>
                </a:ext>
              </a:extLst>
            </p:cNvPr>
            <p:cNvSpPr/>
            <p:nvPr/>
          </p:nvSpPr>
          <p:spPr>
            <a:xfrm rot="5400000">
              <a:off x="3792681" y="5018931"/>
              <a:ext cx="103910" cy="2285999"/>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dirty="0"/>
            </a:p>
          </p:txBody>
        </p:sp>
        <p:sp>
          <p:nvSpPr>
            <p:cNvPr id="15" name="Right Brace 14">
              <a:extLst>
                <a:ext uri="{FF2B5EF4-FFF2-40B4-BE49-F238E27FC236}">
                  <a16:creationId xmlns:a16="http://schemas.microsoft.com/office/drawing/2014/main" id="{2EFD5D57-3B94-B317-6F4C-D865DA9828B2}"/>
                </a:ext>
              </a:extLst>
            </p:cNvPr>
            <p:cNvSpPr/>
            <p:nvPr/>
          </p:nvSpPr>
          <p:spPr>
            <a:xfrm rot="5400000">
              <a:off x="7853794" y="3801586"/>
              <a:ext cx="103912" cy="472093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6" name="Right Brace 15">
              <a:extLst>
                <a:ext uri="{FF2B5EF4-FFF2-40B4-BE49-F238E27FC236}">
                  <a16:creationId xmlns:a16="http://schemas.microsoft.com/office/drawing/2014/main" id="{6D5B5786-3C03-6121-5C35-F21F7D732EA0}"/>
                </a:ext>
              </a:extLst>
            </p:cNvPr>
            <p:cNvSpPr/>
            <p:nvPr/>
          </p:nvSpPr>
          <p:spPr>
            <a:xfrm rot="5400000">
              <a:off x="2041753" y="5994003"/>
              <a:ext cx="135201" cy="3671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GB"/>
            </a:p>
          </p:txBody>
        </p:sp>
        <p:sp>
          <p:nvSpPr>
            <p:cNvPr id="17" name="TextBox 16">
              <a:extLst>
                <a:ext uri="{FF2B5EF4-FFF2-40B4-BE49-F238E27FC236}">
                  <a16:creationId xmlns:a16="http://schemas.microsoft.com/office/drawing/2014/main" id="{E211CADA-0892-5182-940A-2A61D88CBD54}"/>
                </a:ext>
              </a:extLst>
            </p:cNvPr>
            <p:cNvSpPr txBox="1"/>
            <p:nvPr/>
          </p:nvSpPr>
          <p:spPr>
            <a:xfrm>
              <a:off x="1246910" y="6366861"/>
              <a:ext cx="1729046" cy="369332"/>
            </a:xfrm>
            <a:prstGeom prst="rect">
              <a:avLst/>
            </a:prstGeom>
            <a:noFill/>
          </p:spPr>
          <p:txBody>
            <a:bodyPr wrap="square" rtlCol="0">
              <a:spAutoFit/>
            </a:bodyPr>
            <a:lstStyle/>
            <a:p>
              <a:r>
                <a:rPr lang="en-GB" dirty="0"/>
                <a:t>Reported errors</a:t>
              </a:r>
            </a:p>
          </p:txBody>
        </p:sp>
        <p:sp>
          <p:nvSpPr>
            <p:cNvPr id="18" name="TextBox 17">
              <a:extLst>
                <a:ext uri="{FF2B5EF4-FFF2-40B4-BE49-F238E27FC236}">
                  <a16:creationId xmlns:a16="http://schemas.microsoft.com/office/drawing/2014/main" id="{A4218AC4-44F9-E3AC-C4B0-EB06C6ABB7BE}"/>
                </a:ext>
              </a:extLst>
            </p:cNvPr>
            <p:cNvSpPr txBox="1"/>
            <p:nvPr/>
          </p:nvSpPr>
          <p:spPr>
            <a:xfrm>
              <a:off x="3073707" y="6362654"/>
              <a:ext cx="2043924" cy="646331"/>
            </a:xfrm>
            <a:prstGeom prst="rect">
              <a:avLst/>
            </a:prstGeom>
            <a:noFill/>
          </p:spPr>
          <p:txBody>
            <a:bodyPr wrap="square" rtlCol="0">
              <a:spAutoFit/>
            </a:bodyPr>
            <a:lstStyle/>
            <a:p>
              <a:r>
                <a:rPr lang="en-GB" dirty="0"/>
                <a:t>Empirical scatter matrix</a:t>
              </a:r>
            </a:p>
          </p:txBody>
        </p:sp>
        <p:sp>
          <p:nvSpPr>
            <p:cNvPr id="19" name="TextBox 18">
              <a:extLst>
                <a:ext uri="{FF2B5EF4-FFF2-40B4-BE49-F238E27FC236}">
                  <a16:creationId xmlns:a16="http://schemas.microsoft.com/office/drawing/2014/main" id="{E9203BE5-6B93-5ECC-08A9-A8337D357D5B}"/>
                </a:ext>
              </a:extLst>
            </p:cNvPr>
            <p:cNvSpPr txBox="1"/>
            <p:nvPr/>
          </p:nvSpPr>
          <p:spPr>
            <a:xfrm>
              <a:off x="7074371" y="6366860"/>
              <a:ext cx="2499285" cy="646331"/>
            </a:xfrm>
            <a:prstGeom prst="rect">
              <a:avLst/>
            </a:prstGeom>
            <a:noFill/>
          </p:spPr>
          <p:txBody>
            <a:bodyPr wrap="square" rtlCol="0">
              <a:spAutoFit/>
            </a:bodyPr>
            <a:lstStyle/>
            <a:p>
              <a:r>
                <a:rPr lang="en-GB" dirty="0"/>
                <a:t>Virtual scatter matrix</a:t>
              </a:r>
            </a:p>
            <a:p>
              <a:endParaRPr lang="en-GB" dirty="0"/>
            </a:p>
          </p:txBody>
        </p:sp>
      </p:grpSp>
      <p:sp>
        <p:nvSpPr>
          <p:cNvPr id="20" name="TextBox 19">
            <a:extLst>
              <a:ext uri="{FF2B5EF4-FFF2-40B4-BE49-F238E27FC236}">
                <a16:creationId xmlns:a16="http://schemas.microsoft.com/office/drawing/2014/main" id="{D55E8AB5-ADF9-69AB-8885-FE12CD6A2972}"/>
              </a:ext>
            </a:extLst>
          </p:cNvPr>
          <p:cNvSpPr txBox="1"/>
          <p:nvPr/>
        </p:nvSpPr>
        <p:spPr>
          <a:xfrm>
            <a:off x="9573656" y="2630110"/>
            <a:ext cx="2252126" cy="1754326"/>
          </a:xfrm>
          <a:prstGeom prst="rect">
            <a:avLst/>
          </a:prstGeom>
          <a:noFill/>
        </p:spPr>
        <p:txBody>
          <a:bodyPr wrap="square" rtlCol="0">
            <a:spAutoFit/>
          </a:bodyPr>
          <a:lstStyle/>
          <a:p>
            <a:r>
              <a:rPr lang="en-GB" dirty="0"/>
              <a:t>If we strongly believe the prior, we prefer to add error to the measurements to compensate for a bad fit</a:t>
            </a:r>
          </a:p>
        </p:txBody>
      </p:sp>
      <p:cxnSp>
        <p:nvCxnSpPr>
          <p:cNvPr id="23" name="Straight Arrow Connector 22">
            <a:extLst>
              <a:ext uri="{FF2B5EF4-FFF2-40B4-BE49-F238E27FC236}">
                <a16:creationId xmlns:a16="http://schemas.microsoft.com/office/drawing/2014/main" id="{DF1DC7D0-DEB8-39B8-07EB-A4150F7577D1}"/>
              </a:ext>
            </a:extLst>
          </p:cNvPr>
          <p:cNvCxnSpPr>
            <a:cxnSpLocks/>
          </p:cNvCxnSpPr>
          <p:nvPr/>
        </p:nvCxnSpPr>
        <p:spPr>
          <a:xfrm flipH="1">
            <a:off x="8901960" y="4248933"/>
            <a:ext cx="561529" cy="4993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D21E6B89-00D4-1C48-52D3-FE13A3AD7621}"/>
              </a:ext>
            </a:extLst>
          </p:cNvPr>
          <p:cNvSpPr txBox="1"/>
          <p:nvPr/>
        </p:nvSpPr>
        <p:spPr>
          <a:xfrm>
            <a:off x="6935216" y="1347608"/>
            <a:ext cx="3019966" cy="1200329"/>
          </a:xfrm>
          <a:prstGeom prst="rect">
            <a:avLst/>
          </a:prstGeom>
          <a:noFill/>
        </p:spPr>
        <p:txBody>
          <a:bodyPr wrap="square" rtlCol="0">
            <a:spAutoFit/>
          </a:bodyPr>
          <a:lstStyle/>
          <a:p>
            <a:r>
              <a:rPr lang="en-GB" dirty="0"/>
              <a:t>Uncertainty in the parameters is constrained by what we now think the measurement errors were</a:t>
            </a:r>
          </a:p>
        </p:txBody>
      </p:sp>
      <p:cxnSp>
        <p:nvCxnSpPr>
          <p:cNvPr id="27" name="Straight Arrow Connector 26">
            <a:extLst>
              <a:ext uri="{FF2B5EF4-FFF2-40B4-BE49-F238E27FC236}">
                <a16:creationId xmlns:a16="http://schemas.microsoft.com/office/drawing/2014/main" id="{964E958E-B02B-7B50-65D9-F5D8A4368ECF}"/>
              </a:ext>
            </a:extLst>
          </p:cNvPr>
          <p:cNvCxnSpPr>
            <a:cxnSpLocks/>
          </p:cNvCxnSpPr>
          <p:nvPr/>
        </p:nvCxnSpPr>
        <p:spPr>
          <a:xfrm flipH="1">
            <a:off x="6096000" y="2336348"/>
            <a:ext cx="718030" cy="3914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4" name="Picture 33" descr="A black letter x&#10;&#10;Description automatically generated">
            <a:extLst>
              <a:ext uri="{FF2B5EF4-FFF2-40B4-BE49-F238E27FC236}">
                <a16:creationId xmlns:a16="http://schemas.microsoft.com/office/drawing/2014/main" id="{F7B80085-EB1E-CD28-0057-505186F8D128}"/>
              </a:ext>
            </a:extLst>
          </p:cNvPr>
          <p:cNvPicPr>
            <a:picLocks noChangeAspect="1"/>
          </p:cNvPicPr>
          <p:nvPr/>
        </p:nvPicPr>
        <p:blipFill>
          <a:blip r:embed="rId5"/>
          <a:stretch>
            <a:fillRect/>
          </a:stretch>
        </p:blipFill>
        <p:spPr>
          <a:xfrm>
            <a:off x="4962669" y="2976859"/>
            <a:ext cx="271133" cy="245000"/>
          </a:xfrm>
          <a:prstGeom prst="rect">
            <a:avLst/>
          </a:prstGeom>
        </p:spPr>
      </p:pic>
      <p:pic>
        <p:nvPicPr>
          <p:cNvPr id="35" name="Picture 34" descr="A black letter x&#10;&#10;Description automatically generated">
            <a:extLst>
              <a:ext uri="{FF2B5EF4-FFF2-40B4-BE49-F238E27FC236}">
                <a16:creationId xmlns:a16="http://schemas.microsoft.com/office/drawing/2014/main" id="{24FDDD37-2C1A-CA2E-EE80-90F13B8CBA1A}"/>
              </a:ext>
            </a:extLst>
          </p:cNvPr>
          <p:cNvPicPr>
            <a:picLocks noChangeAspect="1"/>
          </p:cNvPicPr>
          <p:nvPr/>
        </p:nvPicPr>
        <p:blipFill>
          <a:blip r:embed="rId5"/>
          <a:stretch>
            <a:fillRect/>
          </a:stretch>
        </p:blipFill>
        <p:spPr>
          <a:xfrm>
            <a:off x="3188987" y="5155085"/>
            <a:ext cx="271133" cy="245000"/>
          </a:xfrm>
          <a:prstGeom prst="rect">
            <a:avLst/>
          </a:prstGeom>
        </p:spPr>
      </p:pic>
      <p:pic>
        <p:nvPicPr>
          <p:cNvPr id="36" name="Picture 35" descr="A black letter x&#10;&#10;Description automatically generated">
            <a:extLst>
              <a:ext uri="{FF2B5EF4-FFF2-40B4-BE49-F238E27FC236}">
                <a16:creationId xmlns:a16="http://schemas.microsoft.com/office/drawing/2014/main" id="{4F431B03-6527-A03E-9573-FE9DDFDE81CA}"/>
              </a:ext>
            </a:extLst>
          </p:cNvPr>
          <p:cNvPicPr>
            <a:picLocks noChangeAspect="1"/>
          </p:cNvPicPr>
          <p:nvPr/>
        </p:nvPicPr>
        <p:blipFill>
          <a:blip r:embed="rId5"/>
          <a:stretch>
            <a:fillRect/>
          </a:stretch>
        </p:blipFill>
        <p:spPr>
          <a:xfrm>
            <a:off x="5465391" y="5160336"/>
            <a:ext cx="271133" cy="245000"/>
          </a:xfrm>
          <a:prstGeom prst="rect">
            <a:avLst/>
          </a:prstGeom>
        </p:spPr>
      </p:pic>
    </p:spTree>
    <p:extLst>
      <p:ext uri="{BB962C8B-B14F-4D97-AF65-F5344CB8AC3E}">
        <p14:creationId xmlns:p14="http://schemas.microsoft.com/office/powerpoint/2010/main" val="3609190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CD1276-F3A9-89B9-D71E-4E9D1515F1C2}"/>
              </a:ext>
            </a:extLst>
          </p:cNvPr>
          <p:cNvSpPr>
            <a:spLocks noGrp="1"/>
          </p:cNvSpPr>
          <p:nvPr>
            <p:ph type="title"/>
          </p:nvPr>
        </p:nvSpPr>
        <p:spPr/>
        <p:txBody>
          <a:bodyPr>
            <a:normAutofit/>
          </a:bodyPr>
          <a:lstStyle/>
          <a:p>
            <a:r>
              <a:rPr lang="en-GB" dirty="0"/>
              <a:t>Some other issues with MCMC</a:t>
            </a:r>
          </a:p>
        </p:txBody>
      </p:sp>
      <p:sp>
        <p:nvSpPr>
          <p:cNvPr id="4" name="Slide Number Placeholder 3">
            <a:extLst>
              <a:ext uri="{FF2B5EF4-FFF2-40B4-BE49-F238E27FC236}">
                <a16:creationId xmlns:a16="http://schemas.microsoft.com/office/drawing/2014/main" id="{A66CF204-3866-D026-C072-9E33AB61D5B7}"/>
              </a:ext>
            </a:extLst>
          </p:cNvPr>
          <p:cNvSpPr>
            <a:spLocks noGrp="1"/>
          </p:cNvSpPr>
          <p:nvPr>
            <p:ph type="sldNum" sz="quarter" idx="12"/>
          </p:nvPr>
        </p:nvSpPr>
        <p:spPr/>
        <p:txBody>
          <a:bodyPr/>
          <a:lstStyle/>
          <a:p>
            <a:fld id="{C8315AF6-B4B7-9044-ABAB-B18384B3885D}" type="slidenum">
              <a:rPr lang="en-GB" smtClean="0"/>
              <a:t>15</a:t>
            </a:fld>
            <a:endParaRPr lang="en-GB" dirty="0"/>
          </a:p>
        </p:txBody>
      </p:sp>
      <p:pic>
        <p:nvPicPr>
          <p:cNvPr id="1026" name="Picture 2" descr="The Case for Cortical Computation as MCMC – Metawondering – - Lee Sharkey's  blog">
            <a:extLst>
              <a:ext uri="{FF2B5EF4-FFF2-40B4-BE49-F238E27FC236}">
                <a16:creationId xmlns:a16="http://schemas.microsoft.com/office/drawing/2014/main" id="{7D601316-6B3A-D247-E7DC-3E4EA893EE8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546747" y="1489110"/>
            <a:ext cx="3535775" cy="188985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Bayesian Modeling">
            <a:extLst>
              <a:ext uri="{FF2B5EF4-FFF2-40B4-BE49-F238E27FC236}">
                <a16:creationId xmlns:a16="http://schemas.microsoft.com/office/drawing/2014/main" id="{CD5CE797-D606-00CD-1527-D24460146D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3394" b="6570"/>
          <a:stretch/>
        </p:blipFill>
        <p:spPr bwMode="auto">
          <a:xfrm>
            <a:off x="1432504" y="3685542"/>
            <a:ext cx="4278349" cy="222348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E6F3E5B1-4BC4-BFAC-DF83-84E409661FA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48389" y="1648511"/>
            <a:ext cx="3651311" cy="2729356"/>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545B8C44-2A44-BA9B-4F25-553F13C2B66B}"/>
              </a:ext>
            </a:extLst>
          </p:cNvPr>
          <p:cNvSpPr txBox="1"/>
          <p:nvPr/>
        </p:nvSpPr>
        <p:spPr>
          <a:xfrm>
            <a:off x="6407408" y="4708699"/>
            <a:ext cx="4278347" cy="1200329"/>
          </a:xfrm>
          <a:prstGeom prst="rect">
            <a:avLst/>
          </a:prstGeom>
          <a:noFill/>
        </p:spPr>
        <p:txBody>
          <a:bodyPr wrap="square" rtlCol="0">
            <a:spAutoFit/>
          </a:bodyPr>
          <a:lstStyle/>
          <a:p>
            <a:r>
              <a:rPr lang="en-GB" dirty="0"/>
              <a:t>The Bayesian model evidence describes the probability that the data was generated by your model (regardless of the values of the parameters of that model)</a:t>
            </a:r>
          </a:p>
        </p:txBody>
      </p:sp>
    </p:spTree>
    <p:extLst>
      <p:ext uri="{BB962C8B-B14F-4D97-AF65-F5344CB8AC3E}">
        <p14:creationId xmlns:p14="http://schemas.microsoft.com/office/powerpoint/2010/main" val="37218265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2D3869-CAAC-BD50-A2D9-E18B33FEBDD7}"/>
              </a:ext>
            </a:extLst>
          </p:cNvPr>
          <p:cNvSpPr>
            <a:spLocks noGrp="1"/>
          </p:cNvSpPr>
          <p:nvPr>
            <p:ph type="title"/>
          </p:nvPr>
        </p:nvSpPr>
        <p:spPr/>
        <p:txBody>
          <a:bodyPr/>
          <a:lstStyle/>
          <a:p>
            <a:r>
              <a:rPr lang="en-GB" dirty="0"/>
              <a:t>Bayesian multivariate regression: WASP-12b</a:t>
            </a:r>
          </a:p>
        </p:txBody>
      </p:sp>
      <p:sp>
        <p:nvSpPr>
          <p:cNvPr id="4" name="Slide Number Placeholder 3">
            <a:extLst>
              <a:ext uri="{FF2B5EF4-FFF2-40B4-BE49-F238E27FC236}">
                <a16:creationId xmlns:a16="http://schemas.microsoft.com/office/drawing/2014/main" id="{8E4DBC1C-E859-85DD-519A-A93F54B29918}"/>
              </a:ext>
            </a:extLst>
          </p:cNvPr>
          <p:cNvSpPr>
            <a:spLocks noGrp="1"/>
          </p:cNvSpPr>
          <p:nvPr>
            <p:ph type="sldNum" sz="quarter" idx="12"/>
          </p:nvPr>
        </p:nvSpPr>
        <p:spPr/>
        <p:txBody>
          <a:bodyPr/>
          <a:lstStyle/>
          <a:p>
            <a:fld id="{C8315AF6-B4B7-9044-ABAB-B18384B3885D}" type="slidenum">
              <a:rPr lang="en-GB" smtClean="0"/>
              <a:t>16</a:t>
            </a:fld>
            <a:endParaRPr lang="en-GB"/>
          </a:p>
        </p:txBody>
      </p:sp>
      <p:pic>
        <p:nvPicPr>
          <p:cNvPr id="6" name="Picture 2">
            <a:extLst>
              <a:ext uri="{FF2B5EF4-FFF2-40B4-BE49-F238E27FC236}">
                <a16:creationId xmlns:a16="http://schemas.microsoft.com/office/drawing/2014/main" id="{759352EF-EE96-3C5A-86AE-095FE6F3C8CC}"/>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563487" y="1363663"/>
            <a:ext cx="7065026" cy="4805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77AE3DA-8FB4-603F-0420-04B0FE9EFE68}"/>
              </a:ext>
            </a:extLst>
          </p:cNvPr>
          <p:cNvSpPr txBox="1"/>
          <p:nvPr/>
        </p:nvSpPr>
        <p:spPr>
          <a:xfrm>
            <a:off x="10086909" y="2880360"/>
            <a:ext cx="1840230" cy="646331"/>
          </a:xfrm>
          <a:prstGeom prst="rect">
            <a:avLst/>
          </a:prstGeom>
          <a:noFill/>
        </p:spPr>
        <p:txBody>
          <a:bodyPr wrap="square" rtlCol="0">
            <a:spAutoFit/>
          </a:bodyPr>
          <a:lstStyle/>
          <a:p>
            <a:r>
              <a:rPr lang="en-GB" dirty="0"/>
              <a:t>3σ posterior model error</a:t>
            </a:r>
          </a:p>
        </p:txBody>
      </p:sp>
      <p:cxnSp>
        <p:nvCxnSpPr>
          <p:cNvPr id="9" name="Straight Arrow Connector 8">
            <a:extLst>
              <a:ext uri="{FF2B5EF4-FFF2-40B4-BE49-F238E27FC236}">
                <a16:creationId xmlns:a16="http://schemas.microsoft.com/office/drawing/2014/main" id="{7CF359EF-0AD2-771E-20ED-09120E2A4031}"/>
              </a:ext>
            </a:extLst>
          </p:cNvPr>
          <p:cNvCxnSpPr>
            <a:stCxn id="7" idx="1"/>
          </p:cNvCxnSpPr>
          <p:nvPr/>
        </p:nvCxnSpPr>
        <p:spPr>
          <a:xfrm flipH="1">
            <a:off x="9098280" y="3203526"/>
            <a:ext cx="988629" cy="7283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B6A3C32C-3542-61B8-5D51-B4AA94CB271E}"/>
              </a:ext>
            </a:extLst>
          </p:cNvPr>
          <p:cNvSpPr txBox="1"/>
          <p:nvPr/>
        </p:nvSpPr>
        <p:spPr>
          <a:xfrm>
            <a:off x="723257" y="3106058"/>
            <a:ext cx="1840230" cy="923330"/>
          </a:xfrm>
          <a:prstGeom prst="rect">
            <a:avLst/>
          </a:prstGeom>
          <a:noFill/>
        </p:spPr>
        <p:txBody>
          <a:bodyPr wrap="square" rtlCol="0">
            <a:spAutoFit/>
          </a:bodyPr>
          <a:lstStyle/>
          <a:p>
            <a:r>
              <a:rPr lang="en-GB" dirty="0"/>
              <a:t>A curve fits better than a straight line!</a:t>
            </a:r>
          </a:p>
        </p:txBody>
      </p:sp>
    </p:spTree>
    <p:extLst>
      <p:ext uri="{BB962C8B-B14F-4D97-AF65-F5344CB8AC3E}">
        <p14:creationId xmlns:p14="http://schemas.microsoft.com/office/powerpoint/2010/main" val="83545308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6A8580-4AA0-95E1-C9A3-A731F557EAE6}"/>
              </a:ext>
            </a:extLst>
          </p:cNvPr>
          <p:cNvSpPr>
            <a:spLocks noGrp="1"/>
          </p:cNvSpPr>
          <p:nvPr>
            <p:ph type="title"/>
          </p:nvPr>
        </p:nvSpPr>
        <p:spPr/>
        <p:txBody>
          <a:bodyPr/>
          <a:lstStyle/>
          <a:p>
            <a:r>
              <a:rPr lang="en-GB" dirty="0"/>
              <a:t>Bayesian multivariate regression: WASP-12b</a:t>
            </a:r>
          </a:p>
        </p:txBody>
      </p:sp>
      <p:sp>
        <p:nvSpPr>
          <p:cNvPr id="4" name="Slide Number Placeholder 3">
            <a:extLst>
              <a:ext uri="{FF2B5EF4-FFF2-40B4-BE49-F238E27FC236}">
                <a16:creationId xmlns:a16="http://schemas.microsoft.com/office/drawing/2014/main" id="{59551B83-43D8-ADCA-87CA-F8236E3B60CD}"/>
              </a:ext>
            </a:extLst>
          </p:cNvPr>
          <p:cNvSpPr>
            <a:spLocks noGrp="1"/>
          </p:cNvSpPr>
          <p:nvPr>
            <p:ph type="sldNum" sz="quarter" idx="12"/>
          </p:nvPr>
        </p:nvSpPr>
        <p:spPr/>
        <p:txBody>
          <a:bodyPr/>
          <a:lstStyle/>
          <a:p>
            <a:fld id="{C8315AF6-B4B7-9044-ABAB-B18384B3885D}" type="slidenum">
              <a:rPr lang="en-GB" smtClean="0"/>
              <a:t>17</a:t>
            </a:fld>
            <a:endParaRPr lang="en-GB"/>
          </a:p>
        </p:txBody>
      </p:sp>
      <p:pic>
        <p:nvPicPr>
          <p:cNvPr id="8194" name="Picture 2">
            <a:extLst>
              <a:ext uri="{FF2B5EF4-FFF2-40B4-BE49-F238E27FC236}">
                <a16:creationId xmlns:a16="http://schemas.microsoft.com/office/drawing/2014/main" id="{6E588E8F-7551-DB43-1015-75AB5879004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97538" y="1885769"/>
            <a:ext cx="5088029" cy="389687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a:extLst>
              <a:ext uri="{FF2B5EF4-FFF2-40B4-BE49-F238E27FC236}">
                <a16:creationId xmlns:a16="http://schemas.microsoft.com/office/drawing/2014/main" id="{278F2D66-7945-E522-E352-59DFAD6F62F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9422" y="1885769"/>
            <a:ext cx="5901506" cy="4004792"/>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C324941-C934-477B-0410-2381E494548F}"/>
              </a:ext>
            </a:extLst>
          </p:cNvPr>
          <p:cNvSpPr txBox="1"/>
          <p:nvPr/>
        </p:nvSpPr>
        <p:spPr>
          <a:xfrm>
            <a:off x="621214" y="1319277"/>
            <a:ext cx="5248208" cy="369332"/>
          </a:xfrm>
          <a:prstGeom prst="rect">
            <a:avLst/>
          </a:prstGeom>
          <a:noFill/>
        </p:spPr>
        <p:txBody>
          <a:bodyPr wrap="square" rtlCol="0">
            <a:spAutoFit/>
          </a:bodyPr>
          <a:lstStyle/>
          <a:p>
            <a:r>
              <a:rPr lang="en-GB" dirty="0"/>
              <a:t>What did we learn the measurement errors to be?</a:t>
            </a:r>
          </a:p>
        </p:txBody>
      </p:sp>
      <p:sp>
        <p:nvSpPr>
          <p:cNvPr id="6" name="TextBox 5">
            <a:extLst>
              <a:ext uri="{FF2B5EF4-FFF2-40B4-BE49-F238E27FC236}">
                <a16:creationId xmlns:a16="http://schemas.microsoft.com/office/drawing/2014/main" id="{B0329F7C-6D44-8666-DB6B-EBAFD12FB299}"/>
              </a:ext>
            </a:extLst>
          </p:cNvPr>
          <p:cNvSpPr txBox="1"/>
          <p:nvPr/>
        </p:nvSpPr>
        <p:spPr>
          <a:xfrm>
            <a:off x="7711672" y="5890561"/>
            <a:ext cx="3386858" cy="646331"/>
          </a:xfrm>
          <a:prstGeom prst="rect">
            <a:avLst/>
          </a:prstGeom>
          <a:noFill/>
        </p:spPr>
        <p:txBody>
          <a:bodyPr wrap="square" rtlCol="0">
            <a:spAutoFit/>
          </a:bodyPr>
          <a:lstStyle/>
          <a:p>
            <a:r>
              <a:rPr lang="en-GB" dirty="0"/>
              <a:t>Most stayed the same, some increased ~seconds</a:t>
            </a:r>
          </a:p>
        </p:txBody>
      </p:sp>
      <p:sp>
        <p:nvSpPr>
          <p:cNvPr id="7" name="TextBox 6">
            <a:extLst>
              <a:ext uri="{FF2B5EF4-FFF2-40B4-BE49-F238E27FC236}">
                <a16:creationId xmlns:a16="http://schemas.microsoft.com/office/drawing/2014/main" id="{72B4D749-5B61-5A9A-568C-DCB39449CD3A}"/>
              </a:ext>
            </a:extLst>
          </p:cNvPr>
          <p:cNvSpPr txBox="1"/>
          <p:nvPr/>
        </p:nvSpPr>
        <p:spPr>
          <a:xfrm>
            <a:off x="1248123" y="5894301"/>
            <a:ext cx="3386858" cy="646331"/>
          </a:xfrm>
          <a:prstGeom prst="rect">
            <a:avLst/>
          </a:prstGeom>
          <a:noFill/>
        </p:spPr>
        <p:txBody>
          <a:bodyPr wrap="square" rtlCol="0">
            <a:spAutoFit/>
          </a:bodyPr>
          <a:lstStyle/>
          <a:p>
            <a:r>
              <a:rPr lang="en-GB" dirty="0"/>
              <a:t>Measurements largely IID, no obvious systematic errors</a:t>
            </a:r>
          </a:p>
        </p:txBody>
      </p:sp>
    </p:spTree>
    <p:extLst>
      <p:ext uri="{BB962C8B-B14F-4D97-AF65-F5344CB8AC3E}">
        <p14:creationId xmlns:p14="http://schemas.microsoft.com/office/powerpoint/2010/main" val="3914799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4EDD13-D9BB-EE7D-AD3A-7AA45D655AF0}"/>
              </a:ext>
            </a:extLst>
          </p:cNvPr>
          <p:cNvSpPr>
            <a:spLocks noGrp="1"/>
          </p:cNvSpPr>
          <p:nvPr>
            <p:ph type="title"/>
          </p:nvPr>
        </p:nvSpPr>
        <p:spPr/>
        <p:txBody>
          <a:bodyPr/>
          <a:lstStyle/>
          <a:p>
            <a:r>
              <a:rPr lang="en-GB" dirty="0"/>
              <a:t>Bayesian multivariate regression: HAT-P-1</a:t>
            </a:r>
          </a:p>
        </p:txBody>
      </p:sp>
      <p:sp>
        <p:nvSpPr>
          <p:cNvPr id="4" name="Slide Number Placeholder 3">
            <a:extLst>
              <a:ext uri="{FF2B5EF4-FFF2-40B4-BE49-F238E27FC236}">
                <a16:creationId xmlns:a16="http://schemas.microsoft.com/office/drawing/2014/main" id="{F40B9E8A-84E8-D6F6-5891-72704AF6B4CA}"/>
              </a:ext>
            </a:extLst>
          </p:cNvPr>
          <p:cNvSpPr>
            <a:spLocks noGrp="1"/>
          </p:cNvSpPr>
          <p:nvPr>
            <p:ph type="sldNum" sz="quarter" idx="12"/>
          </p:nvPr>
        </p:nvSpPr>
        <p:spPr/>
        <p:txBody>
          <a:bodyPr/>
          <a:lstStyle/>
          <a:p>
            <a:fld id="{C8315AF6-B4B7-9044-ABAB-B18384B3885D}" type="slidenum">
              <a:rPr lang="en-GB" smtClean="0"/>
              <a:t>18</a:t>
            </a:fld>
            <a:endParaRPr lang="en-GB"/>
          </a:p>
        </p:txBody>
      </p:sp>
      <p:pic>
        <p:nvPicPr>
          <p:cNvPr id="9218" name="Picture 2">
            <a:extLst>
              <a:ext uri="{FF2B5EF4-FFF2-40B4-BE49-F238E27FC236}">
                <a16:creationId xmlns:a16="http://schemas.microsoft.com/office/drawing/2014/main" id="{0231ABAC-4B25-DE11-4B6C-91FA50BCF70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6358913" y="1815577"/>
            <a:ext cx="5202466" cy="371941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a:extLst>
              <a:ext uri="{FF2B5EF4-FFF2-40B4-BE49-F238E27FC236}">
                <a16:creationId xmlns:a16="http://schemas.microsoft.com/office/drawing/2014/main" id="{48C1A70D-E097-6696-7D0C-040E02513B2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62" y="1815577"/>
            <a:ext cx="5762457" cy="381339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F33113A-5BFE-B057-6C9A-47FD37C61DCE}"/>
              </a:ext>
            </a:extLst>
          </p:cNvPr>
          <p:cNvSpPr txBox="1"/>
          <p:nvPr/>
        </p:nvSpPr>
        <p:spPr>
          <a:xfrm>
            <a:off x="621214" y="1319277"/>
            <a:ext cx="5248208" cy="369332"/>
          </a:xfrm>
          <a:prstGeom prst="rect">
            <a:avLst/>
          </a:prstGeom>
          <a:noFill/>
        </p:spPr>
        <p:txBody>
          <a:bodyPr wrap="square" rtlCol="0">
            <a:spAutoFit/>
          </a:bodyPr>
          <a:lstStyle/>
          <a:p>
            <a:r>
              <a:rPr lang="en-GB" dirty="0"/>
              <a:t>What did we learn the measurement errors to be?</a:t>
            </a:r>
          </a:p>
        </p:txBody>
      </p:sp>
      <p:sp>
        <p:nvSpPr>
          <p:cNvPr id="6" name="TextBox 5">
            <a:extLst>
              <a:ext uri="{FF2B5EF4-FFF2-40B4-BE49-F238E27FC236}">
                <a16:creationId xmlns:a16="http://schemas.microsoft.com/office/drawing/2014/main" id="{6A1B7BEC-0731-DA79-161F-DF0C2D40FDF3}"/>
              </a:ext>
            </a:extLst>
          </p:cNvPr>
          <p:cNvSpPr txBox="1"/>
          <p:nvPr/>
        </p:nvSpPr>
        <p:spPr>
          <a:xfrm>
            <a:off x="6615614" y="5645164"/>
            <a:ext cx="4689063" cy="923330"/>
          </a:xfrm>
          <a:prstGeom prst="rect">
            <a:avLst/>
          </a:prstGeom>
          <a:noFill/>
        </p:spPr>
        <p:txBody>
          <a:bodyPr wrap="square" rtlCol="0">
            <a:spAutoFit/>
          </a:bodyPr>
          <a:lstStyle/>
          <a:p>
            <a:r>
              <a:rPr lang="en-GB" dirty="0"/>
              <a:t>The model learns that these measurements have MUCH larger error than initially reported and identifies that they are covariant</a:t>
            </a:r>
          </a:p>
        </p:txBody>
      </p:sp>
      <p:sp>
        <p:nvSpPr>
          <p:cNvPr id="7" name="TextBox 6">
            <a:extLst>
              <a:ext uri="{FF2B5EF4-FFF2-40B4-BE49-F238E27FC236}">
                <a16:creationId xmlns:a16="http://schemas.microsoft.com/office/drawing/2014/main" id="{7AEE630F-D281-2AE1-034D-5E31BC154494}"/>
              </a:ext>
            </a:extLst>
          </p:cNvPr>
          <p:cNvSpPr txBox="1"/>
          <p:nvPr/>
        </p:nvSpPr>
        <p:spPr>
          <a:xfrm>
            <a:off x="887323" y="5755936"/>
            <a:ext cx="3386858" cy="369332"/>
          </a:xfrm>
          <a:prstGeom prst="rect">
            <a:avLst/>
          </a:prstGeom>
          <a:noFill/>
        </p:spPr>
        <p:txBody>
          <a:bodyPr wrap="square" rtlCol="0">
            <a:spAutoFit/>
          </a:bodyPr>
          <a:lstStyle/>
          <a:p>
            <a:r>
              <a:rPr lang="en-GB" dirty="0"/>
              <a:t>This data has two obvious outliers</a:t>
            </a:r>
          </a:p>
        </p:txBody>
      </p:sp>
    </p:spTree>
    <p:extLst>
      <p:ext uri="{BB962C8B-B14F-4D97-AF65-F5344CB8AC3E}">
        <p14:creationId xmlns:p14="http://schemas.microsoft.com/office/powerpoint/2010/main" val="184493745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7C7B6C-B8A9-153D-C255-8ED8E4D1877C}"/>
              </a:ext>
            </a:extLst>
          </p:cNvPr>
          <p:cNvSpPr>
            <a:spLocks noGrp="1"/>
          </p:cNvSpPr>
          <p:nvPr>
            <p:ph type="title"/>
          </p:nvPr>
        </p:nvSpPr>
        <p:spPr/>
        <p:txBody>
          <a:bodyPr/>
          <a:lstStyle/>
          <a:p>
            <a:r>
              <a:rPr lang="en-GB" dirty="0"/>
              <a:t>Comparison vs existing models</a:t>
            </a:r>
          </a:p>
        </p:txBody>
      </p:sp>
      <p:sp>
        <p:nvSpPr>
          <p:cNvPr id="4" name="Slide Number Placeholder 3">
            <a:extLst>
              <a:ext uri="{FF2B5EF4-FFF2-40B4-BE49-F238E27FC236}">
                <a16:creationId xmlns:a16="http://schemas.microsoft.com/office/drawing/2014/main" id="{80ECC41D-6B39-90A5-31C7-115F87FBBE7F}"/>
              </a:ext>
            </a:extLst>
          </p:cNvPr>
          <p:cNvSpPr>
            <a:spLocks noGrp="1"/>
          </p:cNvSpPr>
          <p:nvPr>
            <p:ph type="sldNum" sz="quarter" idx="12"/>
          </p:nvPr>
        </p:nvSpPr>
        <p:spPr/>
        <p:txBody>
          <a:bodyPr/>
          <a:lstStyle/>
          <a:p>
            <a:fld id="{C8315AF6-B4B7-9044-ABAB-B18384B3885D}" type="slidenum">
              <a:rPr lang="en-GB" smtClean="0"/>
              <a:t>19</a:t>
            </a:fld>
            <a:endParaRPr lang="en-GB"/>
          </a:p>
        </p:txBody>
      </p:sp>
      <p:pic>
        <p:nvPicPr>
          <p:cNvPr id="7172" name="Picture 4">
            <a:extLst>
              <a:ext uri="{FF2B5EF4-FFF2-40B4-BE49-F238E27FC236}">
                <a16:creationId xmlns:a16="http://schemas.microsoft.com/office/drawing/2014/main" id="{76320784-9B2F-7EB0-19E1-3496494FAD6E}"/>
              </a:ext>
            </a:extLst>
          </p:cNvPr>
          <p:cNvPicPr>
            <a:picLocks noChangeAspect="1" noChangeArrowheads="1"/>
          </p:cNvPicPr>
          <p:nvPr/>
        </p:nvPicPr>
        <p:blipFill>
          <a:blip r:embed="rId3"/>
          <a:srcRect/>
          <a:stretch/>
        </p:blipFill>
        <p:spPr bwMode="auto">
          <a:xfrm>
            <a:off x="6177280" y="1522787"/>
            <a:ext cx="5622533" cy="4032861"/>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EDBB4A87-0C1F-9AC1-E85D-6ADCBE89B4BF}"/>
              </a:ext>
            </a:extLst>
          </p:cNvPr>
          <p:cNvPicPr>
            <a:picLocks noGrp="1" noChangeAspect="1" noChangeArrowheads="1"/>
          </p:cNvPicPr>
          <p:nvPr>
            <p:ph idx="1"/>
          </p:nvPr>
        </p:nvPicPr>
        <p:blipFill>
          <a:blip r:embed="rId4">
            <a:extLst>
              <a:ext uri="{28A0092B-C50C-407E-A947-70E740481C1C}">
                <a14:useLocalDpi xmlns:a14="http://schemas.microsoft.com/office/drawing/2010/main" val="0"/>
              </a:ext>
            </a:extLst>
          </a:blip>
          <a:srcRect/>
          <a:stretch>
            <a:fillRect/>
          </a:stretch>
        </p:blipFill>
        <p:spPr bwMode="auto">
          <a:xfrm>
            <a:off x="528349" y="1522787"/>
            <a:ext cx="5321902" cy="372533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3E5EBB9-D836-62E6-B527-AD0FA8496012}"/>
              </a:ext>
            </a:extLst>
          </p:cNvPr>
          <p:cNvSpPr txBox="1"/>
          <p:nvPr/>
        </p:nvSpPr>
        <p:spPr>
          <a:xfrm>
            <a:off x="700167" y="5545661"/>
            <a:ext cx="5169134" cy="923330"/>
          </a:xfrm>
          <a:prstGeom prst="rect">
            <a:avLst/>
          </a:prstGeom>
          <a:noFill/>
        </p:spPr>
        <p:txBody>
          <a:bodyPr wrap="square" rtlCol="0">
            <a:spAutoFit/>
          </a:bodyPr>
          <a:lstStyle/>
          <a:p>
            <a:r>
              <a:rPr lang="en-GB" dirty="0"/>
              <a:t>Bayesian multivariate regression wins in D’Agostino’s and </a:t>
            </a:r>
            <a:r>
              <a:rPr lang="el-GR" i="0" u="none" strike="noStrike" dirty="0">
                <a:solidFill>
                  <a:srgbClr val="202122"/>
                </a:solidFill>
                <a:effectLst/>
                <a:latin typeface="Nimbus Roman No9 L"/>
              </a:rPr>
              <a:t>χ</a:t>
            </a:r>
            <a:r>
              <a:rPr lang="el-GR" i="0" u="none" strike="noStrike" baseline="30000" dirty="0">
                <a:solidFill>
                  <a:srgbClr val="202122"/>
                </a:solidFill>
                <a:effectLst/>
                <a:latin typeface="Nimbus Roman No9 L"/>
              </a:rPr>
              <a:t>2</a:t>
            </a:r>
            <a:r>
              <a:rPr lang="en-GB" dirty="0"/>
              <a:t>, BIC similar despite the regression having MANY more parameters which BIC penalises</a:t>
            </a:r>
          </a:p>
        </p:txBody>
      </p:sp>
      <p:sp>
        <p:nvSpPr>
          <p:cNvPr id="7" name="TextBox 6">
            <a:extLst>
              <a:ext uri="{FF2B5EF4-FFF2-40B4-BE49-F238E27FC236}">
                <a16:creationId xmlns:a16="http://schemas.microsoft.com/office/drawing/2014/main" id="{10CF50B8-9DF8-AFAA-420C-9F7AFB65827A}"/>
              </a:ext>
            </a:extLst>
          </p:cNvPr>
          <p:cNvSpPr txBox="1"/>
          <p:nvPr/>
        </p:nvSpPr>
        <p:spPr>
          <a:xfrm>
            <a:off x="6393113" y="5545272"/>
            <a:ext cx="4850131" cy="923330"/>
          </a:xfrm>
          <a:prstGeom prst="rect">
            <a:avLst/>
          </a:prstGeom>
          <a:noFill/>
        </p:spPr>
        <p:txBody>
          <a:bodyPr wrap="square" rtlCol="0">
            <a:spAutoFit/>
          </a:bodyPr>
          <a:lstStyle/>
          <a:p>
            <a:r>
              <a:rPr lang="en-GB" dirty="0"/>
              <a:t>Non-parametric outlier detection works almost as well (if not better) than parametric outlier detection</a:t>
            </a:r>
          </a:p>
        </p:txBody>
      </p:sp>
    </p:spTree>
    <p:extLst>
      <p:ext uri="{BB962C8B-B14F-4D97-AF65-F5344CB8AC3E}">
        <p14:creationId xmlns:p14="http://schemas.microsoft.com/office/powerpoint/2010/main" val="32227387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8F3F24-0455-0D5C-FA05-31DA416FFDA8}"/>
              </a:ext>
            </a:extLst>
          </p:cNvPr>
          <p:cNvSpPr>
            <a:spLocks noGrp="1"/>
          </p:cNvSpPr>
          <p:nvPr>
            <p:ph type="title"/>
          </p:nvPr>
        </p:nvSpPr>
        <p:spPr/>
        <p:txBody>
          <a:bodyPr/>
          <a:lstStyle/>
          <a:p>
            <a:r>
              <a:rPr lang="en-GB" dirty="0"/>
              <a:t>Introduction</a:t>
            </a:r>
          </a:p>
        </p:txBody>
      </p:sp>
      <p:sp>
        <p:nvSpPr>
          <p:cNvPr id="4" name="Slide Number Placeholder 3">
            <a:extLst>
              <a:ext uri="{FF2B5EF4-FFF2-40B4-BE49-F238E27FC236}">
                <a16:creationId xmlns:a16="http://schemas.microsoft.com/office/drawing/2014/main" id="{34C3473F-72C3-AC18-F17E-BD323ECEE676}"/>
              </a:ext>
            </a:extLst>
          </p:cNvPr>
          <p:cNvSpPr>
            <a:spLocks noGrp="1"/>
          </p:cNvSpPr>
          <p:nvPr>
            <p:ph type="sldNum" sz="quarter" idx="12"/>
          </p:nvPr>
        </p:nvSpPr>
        <p:spPr/>
        <p:txBody>
          <a:bodyPr/>
          <a:lstStyle/>
          <a:p>
            <a:fld id="{C8315AF6-B4B7-9044-ABAB-B18384B3885D}" type="slidenum">
              <a:rPr lang="en-GB" smtClean="0"/>
              <a:t>2</a:t>
            </a:fld>
            <a:endParaRPr lang="en-GB"/>
          </a:p>
        </p:txBody>
      </p:sp>
      <p:pic>
        <p:nvPicPr>
          <p:cNvPr id="8" name="Picture 7" descr="A screenshot of a computer screen&#10;&#10;Description automatically generated">
            <a:extLst>
              <a:ext uri="{FF2B5EF4-FFF2-40B4-BE49-F238E27FC236}">
                <a16:creationId xmlns:a16="http://schemas.microsoft.com/office/drawing/2014/main" id="{ED2C1502-3000-B76A-C6B6-A7ED12C29044}"/>
              </a:ext>
            </a:extLst>
          </p:cNvPr>
          <p:cNvPicPr>
            <a:picLocks noChangeAspect="1"/>
          </p:cNvPicPr>
          <p:nvPr/>
        </p:nvPicPr>
        <p:blipFill rotWithShape="1">
          <a:blip r:embed="rId3"/>
          <a:srcRect t="85908" r="9322"/>
          <a:stretch/>
        </p:blipFill>
        <p:spPr>
          <a:xfrm>
            <a:off x="782563" y="4544194"/>
            <a:ext cx="4892927" cy="591318"/>
          </a:xfrm>
          <a:prstGeom prst="rect">
            <a:avLst/>
          </a:prstGeom>
        </p:spPr>
      </p:pic>
      <p:pic>
        <p:nvPicPr>
          <p:cNvPr id="17" name="Content Placeholder 16" descr="A map of the solar system&#10;&#10;Description automatically generated">
            <a:extLst>
              <a:ext uri="{FF2B5EF4-FFF2-40B4-BE49-F238E27FC236}">
                <a16:creationId xmlns:a16="http://schemas.microsoft.com/office/drawing/2014/main" id="{E497E324-651F-869D-9192-CBB675E694B3}"/>
              </a:ext>
            </a:extLst>
          </p:cNvPr>
          <p:cNvPicPr>
            <a:picLocks noGrp="1" noChangeAspect="1"/>
          </p:cNvPicPr>
          <p:nvPr>
            <p:ph idx="1"/>
          </p:nvPr>
        </p:nvPicPr>
        <p:blipFill>
          <a:blip r:embed="rId4"/>
          <a:stretch>
            <a:fillRect/>
          </a:stretch>
        </p:blipFill>
        <p:spPr>
          <a:xfrm>
            <a:off x="782563" y="1275362"/>
            <a:ext cx="4892927" cy="3268832"/>
          </a:xfrm>
        </p:spPr>
      </p:pic>
      <p:pic>
        <p:nvPicPr>
          <p:cNvPr id="1028" name="Picture 4" descr="Ask Astro: How many exoplanets does the transit method miss? | Astronomy.com">
            <a:extLst>
              <a:ext uri="{FF2B5EF4-FFF2-40B4-BE49-F238E27FC236}">
                <a16:creationId xmlns:a16="http://schemas.microsoft.com/office/drawing/2014/main" id="{8C469B9F-68FB-CEF2-859E-B6AA43972BD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36554" y="1275362"/>
            <a:ext cx="5124825" cy="3860150"/>
          </a:xfrm>
          <a:prstGeom prst="rect">
            <a:avLst/>
          </a:prstGeom>
          <a:noFill/>
          <a:extLst>
            <a:ext uri="{909E8E84-426E-40DD-AFC4-6F175D3DCCD1}">
              <a14:hiddenFill xmlns:a14="http://schemas.microsoft.com/office/drawing/2010/main">
                <a:solidFill>
                  <a:srgbClr val="FFFFFF"/>
                </a:solidFill>
              </a14:hiddenFill>
            </a:ext>
          </a:extLst>
        </p:spPr>
      </p:pic>
      <p:sp>
        <p:nvSpPr>
          <p:cNvPr id="21" name="TextBox 20">
            <a:extLst>
              <a:ext uri="{FF2B5EF4-FFF2-40B4-BE49-F238E27FC236}">
                <a16:creationId xmlns:a16="http://schemas.microsoft.com/office/drawing/2014/main" id="{EBD7F575-AD2A-FD89-A04C-12056DFA9DE9}"/>
              </a:ext>
            </a:extLst>
          </p:cNvPr>
          <p:cNvSpPr txBox="1"/>
          <p:nvPr/>
        </p:nvSpPr>
        <p:spPr>
          <a:xfrm>
            <a:off x="782563" y="5443531"/>
            <a:ext cx="10508289" cy="923330"/>
          </a:xfrm>
          <a:prstGeom prst="rect">
            <a:avLst/>
          </a:prstGeom>
          <a:noFill/>
        </p:spPr>
        <p:txBody>
          <a:bodyPr wrap="square" rtlCol="0">
            <a:spAutoFit/>
          </a:bodyPr>
          <a:lstStyle/>
          <a:p>
            <a:pPr marL="285750" indent="-285750">
              <a:buFont typeface="Arial" panose="020B0604020202020204" pitchFamily="34" charset="0"/>
              <a:buChar char="•"/>
            </a:pPr>
            <a:r>
              <a:rPr lang="en-GB" dirty="0"/>
              <a:t>What are </a:t>
            </a:r>
            <a:r>
              <a:rPr lang="en-GB" b="1" dirty="0"/>
              <a:t>hot Jupiters</a:t>
            </a:r>
            <a:r>
              <a:rPr lang="en-GB" dirty="0"/>
              <a:t>?</a:t>
            </a:r>
          </a:p>
          <a:p>
            <a:pPr marL="285750" indent="-285750">
              <a:buFont typeface="Arial" panose="020B0604020202020204" pitchFamily="34" charset="0"/>
              <a:buChar char="•"/>
            </a:pPr>
            <a:r>
              <a:rPr lang="en-GB" dirty="0"/>
              <a:t>What is the </a:t>
            </a:r>
            <a:r>
              <a:rPr lang="en-GB" b="1" dirty="0"/>
              <a:t>transit method</a:t>
            </a:r>
            <a:r>
              <a:rPr lang="en-GB" dirty="0"/>
              <a:t>?</a:t>
            </a:r>
          </a:p>
          <a:p>
            <a:pPr marL="285750" indent="-285750">
              <a:buFont typeface="Arial" panose="020B0604020202020204" pitchFamily="34" charset="0"/>
              <a:buChar char="•"/>
            </a:pPr>
            <a:r>
              <a:rPr lang="en-GB" dirty="0"/>
              <a:t>What are </a:t>
            </a:r>
            <a:r>
              <a:rPr lang="en-GB" b="1" dirty="0"/>
              <a:t>transit timing variations</a:t>
            </a:r>
            <a:r>
              <a:rPr lang="en-GB" dirty="0"/>
              <a:t>?</a:t>
            </a:r>
          </a:p>
        </p:txBody>
      </p:sp>
      <p:sp>
        <p:nvSpPr>
          <p:cNvPr id="3" name="TextBox 2">
            <a:extLst>
              <a:ext uri="{FF2B5EF4-FFF2-40B4-BE49-F238E27FC236}">
                <a16:creationId xmlns:a16="http://schemas.microsoft.com/office/drawing/2014/main" id="{57F64B97-9BF6-0E53-FD90-B40A47444EE1}"/>
              </a:ext>
            </a:extLst>
          </p:cNvPr>
          <p:cNvSpPr txBox="1"/>
          <p:nvPr/>
        </p:nvSpPr>
        <p:spPr>
          <a:xfrm>
            <a:off x="4962715" y="5274861"/>
            <a:ext cx="712776" cy="307777"/>
          </a:xfrm>
          <a:prstGeom prst="rect">
            <a:avLst/>
          </a:prstGeom>
          <a:noFill/>
        </p:spPr>
        <p:txBody>
          <a:bodyPr wrap="square" rtlCol="0">
            <a:spAutoFit/>
          </a:bodyPr>
          <a:lstStyle/>
          <a:p>
            <a:r>
              <a:rPr lang="en-GB" sz="1400" dirty="0"/>
              <a:t>[Nasa]</a:t>
            </a:r>
          </a:p>
        </p:txBody>
      </p:sp>
      <p:sp>
        <p:nvSpPr>
          <p:cNvPr id="5" name="TextBox 4">
            <a:extLst>
              <a:ext uri="{FF2B5EF4-FFF2-40B4-BE49-F238E27FC236}">
                <a16:creationId xmlns:a16="http://schemas.microsoft.com/office/drawing/2014/main" id="{D2E75690-365B-90EF-9F4A-28ECE6881B08}"/>
              </a:ext>
            </a:extLst>
          </p:cNvPr>
          <p:cNvSpPr txBox="1"/>
          <p:nvPr/>
        </p:nvSpPr>
        <p:spPr>
          <a:xfrm>
            <a:off x="9645445" y="5274861"/>
            <a:ext cx="1915934" cy="307777"/>
          </a:xfrm>
          <a:prstGeom prst="rect">
            <a:avLst/>
          </a:prstGeom>
          <a:noFill/>
        </p:spPr>
        <p:txBody>
          <a:bodyPr wrap="square" rtlCol="0">
            <a:spAutoFit/>
          </a:bodyPr>
          <a:lstStyle/>
          <a:p>
            <a:r>
              <a:rPr lang="en-GB" sz="1400" dirty="0"/>
              <a:t>[Astronomy Magazine]</a:t>
            </a:r>
          </a:p>
        </p:txBody>
      </p:sp>
    </p:spTree>
    <p:extLst>
      <p:ext uri="{BB962C8B-B14F-4D97-AF65-F5344CB8AC3E}">
        <p14:creationId xmlns:p14="http://schemas.microsoft.com/office/powerpoint/2010/main" val="263760166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8502B8E-7400-8CE0-C4FC-2144B105279C}"/>
              </a:ext>
            </a:extLst>
          </p:cNvPr>
          <p:cNvSpPr>
            <a:spLocks noGrp="1"/>
          </p:cNvSpPr>
          <p:nvPr>
            <p:ph type="title"/>
          </p:nvPr>
        </p:nvSpPr>
        <p:spPr/>
        <p:txBody>
          <a:bodyPr/>
          <a:lstStyle/>
          <a:p>
            <a:r>
              <a:rPr lang="en-GB" dirty="0"/>
              <a:t>Results</a:t>
            </a:r>
          </a:p>
        </p:txBody>
      </p:sp>
      <p:sp>
        <p:nvSpPr>
          <p:cNvPr id="4" name="Slide Number Placeholder 3">
            <a:extLst>
              <a:ext uri="{FF2B5EF4-FFF2-40B4-BE49-F238E27FC236}">
                <a16:creationId xmlns:a16="http://schemas.microsoft.com/office/drawing/2014/main" id="{052B1BF5-C940-CC0A-CD76-6B02233BADDE}"/>
              </a:ext>
            </a:extLst>
          </p:cNvPr>
          <p:cNvSpPr>
            <a:spLocks noGrp="1"/>
          </p:cNvSpPr>
          <p:nvPr>
            <p:ph type="sldNum" sz="quarter" idx="12"/>
          </p:nvPr>
        </p:nvSpPr>
        <p:spPr/>
        <p:txBody>
          <a:bodyPr/>
          <a:lstStyle/>
          <a:p>
            <a:fld id="{C8315AF6-B4B7-9044-ABAB-B18384B3885D}" type="slidenum">
              <a:rPr lang="en-GB" smtClean="0"/>
              <a:t>20</a:t>
            </a:fld>
            <a:endParaRPr lang="en-GB"/>
          </a:p>
        </p:txBody>
      </p:sp>
      <p:pic>
        <p:nvPicPr>
          <p:cNvPr id="6146" name="Picture 2">
            <a:extLst>
              <a:ext uri="{FF2B5EF4-FFF2-40B4-BE49-F238E27FC236}">
                <a16:creationId xmlns:a16="http://schemas.microsoft.com/office/drawing/2014/main" id="{89829948-6657-6916-4D58-79AF73D7AC5E}"/>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630238" y="2236122"/>
            <a:ext cx="10931525" cy="3060444"/>
          </a:xfrm>
          <a:prstGeom prst="rect">
            <a:avLst/>
          </a:prstGeom>
          <a:noFill/>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B8918BF7-FB64-9E93-520B-CAE3F4FA92EB}"/>
              </a:ext>
            </a:extLst>
          </p:cNvPr>
          <p:cNvGrpSpPr/>
          <p:nvPr/>
        </p:nvGrpSpPr>
        <p:grpSpPr>
          <a:xfrm>
            <a:off x="2921000" y="1631950"/>
            <a:ext cx="6350000" cy="4129247"/>
            <a:chOff x="2921000" y="1631950"/>
            <a:chExt cx="6350000" cy="4129247"/>
          </a:xfrm>
        </p:grpSpPr>
        <p:pic>
          <p:nvPicPr>
            <p:cNvPr id="6152" name="Picture 8" descr="Standards">
              <a:extLst>
                <a:ext uri="{FF2B5EF4-FFF2-40B4-BE49-F238E27FC236}">
                  <a16:creationId xmlns:a16="http://schemas.microsoft.com/office/drawing/2014/main" id="{53D7A04D-4F69-23F2-84FB-55E46129F2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21000" y="1631950"/>
              <a:ext cx="6350000" cy="35941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917D2DC4-18FA-BCE6-14B5-99519D396EAF}"/>
                </a:ext>
              </a:extLst>
            </p:cNvPr>
            <p:cNvSpPr txBox="1"/>
            <p:nvPr/>
          </p:nvSpPr>
          <p:spPr>
            <a:xfrm>
              <a:off x="8539316" y="5453420"/>
              <a:ext cx="731684" cy="307777"/>
            </a:xfrm>
            <a:prstGeom prst="rect">
              <a:avLst/>
            </a:prstGeom>
            <a:noFill/>
          </p:spPr>
          <p:txBody>
            <a:bodyPr wrap="square" rtlCol="0">
              <a:spAutoFit/>
            </a:bodyPr>
            <a:lstStyle/>
            <a:p>
              <a:r>
                <a:rPr lang="en-GB" sz="1400" dirty="0"/>
                <a:t>[XKCD]</a:t>
              </a:r>
            </a:p>
          </p:txBody>
        </p:sp>
      </p:grpSp>
    </p:spTree>
    <p:extLst>
      <p:ext uri="{BB962C8B-B14F-4D97-AF65-F5344CB8AC3E}">
        <p14:creationId xmlns:p14="http://schemas.microsoft.com/office/powerpoint/2010/main" val="21438342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5DA6FB-56F1-4E94-D051-970CE0FBF02B}"/>
              </a:ext>
            </a:extLst>
          </p:cNvPr>
          <p:cNvSpPr>
            <a:spLocks noGrp="1"/>
          </p:cNvSpPr>
          <p:nvPr>
            <p:ph type="title"/>
          </p:nvPr>
        </p:nvSpPr>
        <p:spPr/>
        <p:txBody>
          <a:bodyPr/>
          <a:lstStyle/>
          <a:p>
            <a:r>
              <a:rPr lang="en-GB" dirty="0"/>
              <a:t>Observations vs theory</a:t>
            </a:r>
          </a:p>
        </p:txBody>
      </p:sp>
      <p:sp>
        <p:nvSpPr>
          <p:cNvPr id="4" name="Slide Number Placeholder 3">
            <a:extLst>
              <a:ext uri="{FF2B5EF4-FFF2-40B4-BE49-F238E27FC236}">
                <a16:creationId xmlns:a16="http://schemas.microsoft.com/office/drawing/2014/main" id="{00E38C7E-E0B4-9FE9-BBFD-554A763AB322}"/>
              </a:ext>
            </a:extLst>
          </p:cNvPr>
          <p:cNvSpPr>
            <a:spLocks noGrp="1"/>
          </p:cNvSpPr>
          <p:nvPr>
            <p:ph type="sldNum" sz="quarter" idx="12"/>
          </p:nvPr>
        </p:nvSpPr>
        <p:spPr/>
        <p:txBody>
          <a:bodyPr/>
          <a:lstStyle/>
          <a:p>
            <a:fld id="{C8315AF6-B4B7-9044-ABAB-B18384B3885D}" type="slidenum">
              <a:rPr lang="en-GB" smtClean="0"/>
              <a:t>21</a:t>
            </a:fld>
            <a:endParaRPr lang="en-GB"/>
          </a:p>
        </p:txBody>
      </p:sp>
      <p:pic>
        <p:nvPicPr>
          <p:cNvPr id="10" name="Content Placeholder 9" descr="A graph with lines and dots&#10;&#10;Description automatically generated">
            <a:extLst>
              <a:ext uri="{FF2B5EF4-FFF2-40B4-BE49-F238E27FC236}">
                <a16:creationId xmlns:a16="http://schemas.microsoft.com/office/drawing/2014/main" id="{70697BF3-5359-99D8-7296-5C80510EEFC5}"/>
              </a:ext>
            </a:extLst>
          </p:cNvPr>
          <p:cNvPicPr>
            <a:picLocks noGrp="1" noChangeAspect="1"/>
          </p:cNvPicPr>
          <p:nvPr>
            <p:ph idx="1"/>
          </p:nvPr>
        </p:nvPicPr>
        <p:blipFill>
          <a:blip r:embed="rId3"/>
          <a:stretch>
            <a:fillRect/>
          </a:stretch>
        </p:blipFill>
        <p:spPr>
          <a:xfrm>
            <a:off x="386211" y="1822286"/>
            <a:ext cx="5389611" cy="4178463"/>
          </a:xfrm>
        </p:spPr>
      </p:pic>
      <p:pic>
        <p:nvPicPr>
          <p:cNvPr id="12" name="Picture 11" descr="A graph with colored dots and green line&#10;&#10;Description automatically generated">
            <a:extLst>
              <a:ext uri="{FF2B5EF4-FFF2-40B4-BE49-F238E27FC236}">
                <a16:creationId xmlns:a16="http://schemas.microsoft.com/office/drawing/2014/main" id="{21A7195D-34D0-BA3A-29BD-EAA9AA074B5B}"/>
              </a:ext>
            </a:extLst>
          </p:cNvPr>
          <p:cNvPicPr>
            <a:picLocks noChangeAspect="1"/>
          </p:cNvPicPr>
          <p:nvPr/>
        </p:nvPicPr>
        <p:blipFill>
          <a:blip r:embed="rId4"/>
          <a:stretch>
            <a:fillRect/>
          </a:stretch>
        </p:blipFill>
        <p:spPr>
          <a:xfrm>
            <a:off x="6096000" y="1822286"/>
            <a:ext cx="5488746" cy="4178463"/>
          </a:xfrm>
          <a:prstGeom prst="rect">
            <a:avLst/>
          </a:prstGeom>
        </p:spPr>
      </p:pic>
      <p:grpSp>
        <p:nvGrpSpPr>
          <p:cNvPr id="43" name="Group 42">
            <a:extLst>
              <a:ext uri="{FF2B5EF4-FFF2-40B4-BE49-F238E27FC236}">
                <a16:creationId xmlns:a16="http://schemas.microsoft.com/office/drawing/2014/main" id="{95A04A10-29AB-5B6C-4F33-030C95DFB936}"/>
              </a:ext>
            </a:extLst>
          </p:cNvPr>
          <p:cNvGrpSpPr/>
          <p:nvPr/>
        </p:nvGrpSpPr>
        <p:grpSpPr>
          <a:xfrm>
            <a:off x="5172790" y="1169372"/>
            <a:ext cx="5711933" cy="3338620"/>
            <a:chOff x="5172790" y="1169372"/>
            <a:chExt cx="5711933" cy="3338620"/>
          </a:xfrm>
        </p:grpSpPr>
        <p:sp>
          <p:nvSpPr>
            <p:cNvPr id="13" name="Oval 12">
              <a:extLst>
                <a:ext uri="{FF2B5EF4-FFF2-40B4-BE49-F238E27FC236}">
                  <a16:creationId xmlns:a16="http://schemas.microsoft.com/office/drawing/2014/main" id="{95673A5F-B3DE-64A0-DD6A-25D90B27160E}"/>
                </a:ext>
              </a:extLst>
            </p:cNvPr>
            <p:cNvSpPr/>
            <p:nvPr/>
          </p:nvSpPr>
          <p:spPr>
            <a:xfrm rot="19036934">
              <a:off x="6751635" y="2350008"/>
              <a:ext cx="4133088" cy="2157984"/>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sp>
          <p:nvSpPr>
            <p:cNvPr id="14" name="TextBox 13">
              <a:extLst>
                <a:ext uri="{FF2B5EF4-FFF2-40B4-BE49-F238E27FC236}">
                  <a16:creationId xmlns:a16="http://schemas.microsoft.com/office/drawing/2014/main" id="{ABE424D6-6549-7D87-0DB1-BB26E4ECA04B}"/>
                </a:ext>
              </a:extLst>
            </p:cNvPr>
            <p:cNvSpPr txBox="1"/>
            <p:nvPr/>
          </p:nvSpPr>
          <p:spPr>
            <a:xfrm>
              <a:off x="5172790" y="1169372"/>
              <a:ext cx="4208954" cy="584775"/>
            </a:xfrm>
            <a:prstGeom prst="rect">
              <a:avLst/>
            </a:prstGeom>
            <a:noFill/>
          </p:spPr>
          <p:txBody>
            <a:bodyPr wrap="square" rtlCol="0">
              <a:spAutoFit/>
            </a:bodyPr>
            <a:lstStyle/>
            <a:p>
              <a:r>
                <a:rPr lang="en-GB" sz="1600" dirty="0"/>
                <a:t>Uncertainty &gt; theory</a:t>
              </a:r>
            </a:p>
            <a:p>
              <a:r>
                <a:rPr lang="en-GB" sz="1600" b="1" dirty="0"/>
                <a:t>These planets need further observing</a:t>
              </a:r>
            </a:p>
          </p:txBody>
        </p:sp>
        <p:cxnSp>
          <p:nvCxnSpPr>
            <p:cNvPr id="16" name="Straight Arrow Connector 15">
              <a:extLst>
                <a:ext uri="{FF2B5EF4-FFF2-40B4-BE49-F238E27FC236}">
                  <a16:creationId xmlns:a16="http://schemas.microsoft.com/office/drawing/2014/main" id="{62279D5D-F423-EC18-40CE-CB988D0376A1}"/>
                </a:ext>
              </a:extLst>
            </p:cNvPr>
            <p:cNvCxnSpPr>
              <a:cxnSpLocks/>
              <a:stCxn id="14" idx="2"/>
              <a:endCxn id="13" idx="0"/>
            </p:cNvCxnSpPr>
            <p:nvPr/>
          </p:nvCxnSpPr>
          <p:spPr>
            <a:xfrm>
              <a:off x="7277267" y="1754147"/>
              <a:ext cx="808937" cy="8821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C858B83E-4C54-7511-66CC-2100E3079050}"/>
              </a:ext>
            </a:extLst>
          </p:cNvPr>
          <p:cNvGrpSpPr/>
          <p:nvPr/>
        </p:nvGrpSpPr>
        <p:grpSpPr>
          <a:xfrm>
            <a:off x="2289522" y="3254626"/>
            <a:ext cx="4208954" cy="3330898"/>
            <a:chOff x="2289522" y="3254626"/>
            <a:chExt cx="4208954" cy="3330898"/>
          </a:xfrm>
        </p:grpSpPr>
        <p:sp>
          <p:nvSpPr>
            <p:cNvPr id="20" name="TextBox 19">
              <a:extLst>
                <a:ext uri="{FF2B5EF4-FFF2-40B4-BE49-F238E27FC236}">
                  <a16:creationId xmlns:a16="http://schemas.microsoft.com/office/drawing/2014/main" id="{08F07144-2DFB-B4C8-72A3-8E1C026C6744}"/>
                </a:ext>
              </a:extLst>
            </p:cNvPr>
            <p:cNvSpPr txBox="1"/>
            <p:nvPr/>
          </p:nvSpPr>
          <p:spPr>
            <a:xfrm>
              <a:off x="2289522" y="6000749"/>
              <a:ext cx="4208954" cy="584775"/>
            </a:xfrm>
            <a:prstGeom prst="rect">
              <a:avLst/>
            </a:prstGeom>
            <a:noFill/>
          </p:spPr>
          <p:txBody>
            <a:bodyPr wrap="square" rtlCol="0">
              <a:spAutoFit/>
            </a:bodyPr>
            <a:lstStyle/>
            <a:p>
              <a:r>
                <a:rPr lang="en-GB" sz="1600" dirty="0"/>
                <a:t>Observation ≃ theory </a:t>
              </a:r>
              <a:r>
                <a:rPr lang="en-GB" sz="1600" i="1" dirty="0"/>
                <a:t>AND</a:t>
              </a:r>
              <a:r>
                <a:rPr lang="en-GB" sz="1600" dirty="0"/>
                <a:t> observation ≫ 0</a:t>
              </a:r>
            </a:p>
            <a:p>
              <a:r>
                <a:rPr lang="en-GB" sz="1600" b="1" dirty="0"/>
                <a:t>Good candidates for tidal decay</a:t>
              </a:r>
            </a:p>
          </p:txBody>
        </p:sp>
        <p:cxnSp>
          <p:nvCxnSpPr>
            <p:cNvPr id="21" name="Straight Arrow Connector 20">
              <a:extLst>
                <a:ext uri="{FF2B5EF4-FFF2-40B4-BE49-F238E27FC236}">
                  <a16:creationId xmlns:a16="http://schemas.microsoft.com/office/drawing/2014/main" id="{C1635C75-AE66-6E6C-5F7B-2540F1F52F76}"/>
                </a:ext>
              </a:extLst>
            </p:cNvPr>
            <p:cNvCxnSpPr>
              <a:cxnSpLocks/>
              <a:stCxn id="20" idx="0"/>
              <a:endCxn id="25" idx="3"/>
            </p:cNvCxnSpPr>
            <p:nvPr/>
          </p:nvCxnSpPr>
          <p:spPr>
            <a:xfrm flipH="1" flipV="1">
              <a:off x="4144320" y="4654685"/>
              <a:ext cx="249679" cy="1346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Oval 24">
              <a:extLst>
                <a:ext uri="{FF2B5EF4-FFF2-40B4-BE49-F238E27FC236}">
                  <a16:creationId xmlns:a16="http://schemas.microsoft.com/office/drawing/2014/main" id="{C32C2137-DD76-5BB9-1BE6-7D67188247FA}"/>
                </a:ext>
              </a:extLst>
            </p:cNvPr>
            <p:cNvSpPr/>
            <p:nvPr/>
          </p:nvSpPr>
          <p:spPr>
            <a:xfrm rot="18225475">
              <a:off x="3421665" y="3602224"/>
              <a:ext cx="1551526" cy="856329"/>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a:p>
          </p:txBody>
        </p:sp>
      </p:grpSp>
      <p:grpSp>
        <p:nvGrpSpPr>
          <p:cNvPr id="41" name="Group 40">
            <a:extLst>
              <a:ext uri="{FF2B5EF4-FFF2-40B4-BE49-F238E27FC236}">
                <a16:creationId xmlns:a16="http://schemas.microsoft.com/office/drawing/2014/main" id="{6D92BB4F-FB61-0A09-8FBC-3F9420934739}"/>
              </a:ext>
            </a:extLst>
          </p:cNvPr>
          <p:cNvGrpSpPr/>
          <p:nvPr/>
        </p:nvGrpSpPr>
        <p:grpSpPr>
          <a:xfrm>
            <a:off x="556666" y="1197719"/>
            <a:ext cx="4208954" cy="3072464"/>
            <a:chOff x="556666" y="1197719"/>
            <a:chExt cx="4208954" cy="3072464"/>
          </a:xfrm>
        </p:grpSpPr>
        <p:sp>
          <p:nvSpPr>
            <p:cNvPr id="30" name="Oval 29">
              <a:extLst>
                <a:ext uri="{FF2B5EF4-FFF2-40B4-BE49-F238E27FC236}">
                  <a16:creationId xmlns:a16="http://schemas.microsoft.com/office/drawing/2014/main" id="{13DB588E-6921-A057-34FC-35644D843955}"/>
                </a:ext>
              </a:extLst>
            </p:cNvPr>
            <p:cNvSpPr/>
            <p:nvPr/>
          </p:nvSpPr>
          <p:spPr>
            <a:xfrm rot="17088117">
              <a:off x="1849199" y="2188676"/>
              <a:ext cx="1754075" cy="2408939"/>
            </a:xfrm>
            <a:prstGeom prst="ellipse">
              <a:avLst/>
            </a:prstGeom>
            <a:noFill/>
            <a:ln w="19050"/>
          </p:spPr>
          <p:style>
            <a:lnRef idx="2">
              <a:schemeClr val="accent2"/>
            </a:lnRef>
            <a:fillRef idx="1">
              <a:schemeClr val="lt1"/>
            </a:fillRef>
            <a:effectRef idx="0">
              <a:schemeClr val="accent2"/>
            </a:effectRef>
            <a:fontRef idx="minor">
              <a:schemeClr val="dk1"/>
            </a:fontRef>
          </p:style>
          <p:txBody>
            <a:bodyPr rtlCol="0" anchor="ctr"/>
            <a:lstStyle/>
            <a:p>
              <a:pPr algn="ctr"/>
              <a:endParaRPr lang="en-GB" dirty="0"/>
            </a:p>
          </p:txBody>
        </p:sp>
        <p:sp>
          <p:nvSpPr>
            <p:cNvPr id="35" name="TextBox 34">
              <a:extLst>
                <a:ext uri="{FF2B5EF4-FFF2-40B4-BE49-F238E27FC236}">
                  <a16:creationId xmlns:a16="http://schemas.microsoft.com/office/drawing/2014/main" id="{FE125D5D-08B7-DFD3-8883-F531746662B6}"/>
                </a:ext>
              </a:extLst>
            </p:cNvPr>
            <p:cNvSpPr txBox="1"/>
            <p:nvPr/>
          </p:nvSpPr>
          <p:spPr>
            <a:xfrm>
              <a:off x="556666" y="1197719"/>
              <a:ext cx="4208954" cy="584775"/>
            </a:xfrm>
            <a:prstGeom prst="rect">
              <a:avLst/>
            </a:prstGeom>
            <a:noFill/>
          </p:spPr>
          <p:txBody>
            <a:bodyPr wrap="square" rtlCol="0">
              <a:spAutoFit/>
            </a:bodyPr>
            <a:lstStyle/>
            <a:p>
              <a:r>
                <a:rPr lang="en-GB" sz="1600" dirty="0"/>
                <a:t>Observation ≠ theory</a:t>
              </a:r>
            </a:p>
            <a:p>
              <a:r>
                <a:rPr lang="en-GB" sz="1600" b="1" dirty="0"/>
                <a:t>Perhaps something else is going on?</a:t>
              </a:r>
            </a:p>
          </p:txBody>
        </p:sp>
        <p:cxnSp>
          <p:nvCxnSpPr>
            <p:cNvPr id="36" name="Straight Arrow Connector 35">
              <a:extLst>
                <a:ext uri="{FF2B5EF4-FFF2-40B4-BE49-F238E27FC236}">
                  <a16:creationId xmlns:a16="http://schemas.microsoft.com/office/drawing/2014/main" id="{742544C3-F012-3135-111B-9850F7E85758}"/>
                </a:ext>
              </a:extLst>
            </p:cNvPr>
            <p:cNvCxnSpPr>
              <a:cxnSpLocks/>
              <a:endCxn id="30" idx="7"/>
            </p:cNvCxnSpPr>
            <p:nvPr/>
          </p:nvCxnSpPr>
          <p:spPr>
            <a:xfrm>
              <a:off x="1752600" y="1754147"/>
              <a:ext cx="308649" cy="82183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46" name="Group 45">
            <a:extLst>
              <a:ext uri="{FF2B5EF4-FFF2-40B4-BE49-F238E27FC236}">
                <a16:creationId xmlns:a16="http://schemas.microsoft.com/office/drawing/2014/main" id="{F3D54D7D-7534-ACF9-3948-7C23F0B71FEF}"/>
              </a:ext>
            </a:extLst>
          </p:cNvPr>
          <p:cNvGrpSpPr/>
          <p:nvPr/>
        </p:nvGrpSpPr>
        <p:grpSpPr>
          <a:xfrm>
            <a:off x="6332676" y="6118290"/>
            <a:ext cx="4936847" cy="338554"/>
            <a:chOff x="6332676" y="6118290"/>
            <a:chExt cx="4936847" cy="338554"/>
          </a:xfrm>
        </p:grpSpPr>
        <p:sp>
          <p:nvSpPr>
            <p:cNvPr id="44" name="TextBox 43">
              <a:extLst>
                <a:ext uri="{FF2B5EF4-FFF2-40B4-BE49-F238E27FC236}">
                  <a16:creationId xmlns:a16="http://schemas.microsoft.com/office/drawing/2014/main" id="{9E2FAA43-B06D-1E2B-B321-BA8543205B65}"/>
                </a:ext>
              </a:extLst>
            </p:cNvPr>
            <p:cNvSpPr txBox="1"/>
            <p:nvPr/>
          </p:nvSpPr>
          <p:spPr>
            <a:xfrm>
              <a:off x="7060569" y="6118290"/>
              <a:ext cx="4208954" cy="338554"/>
            </a:xfrm>
            <a:prstGeom prst="rect">
              <a:avLst/>
            </a:prstGeom>
            <a:noFill/>
          </p:spPr>
          <p:txBody>
            <a:bodyPr wrap="square" rtlCol="0">
              <a:spAutoFit/>
            </a:bodyPr>
            <a:lstStyle/>
            <a:p>
              <a:r>
                <a:rPr lang="en-GB" sz="1600" dirty="0"/>
                <a:t>WASP-12, KELT-1, WASP-103</a:t>
              </a:r>
            </a:p>
          </p:txBody>
        </p:sp>
        <p:sp>
          <p:nvSpPr>
            <p:cNvPr id="45" name="Right Arrow 44">
              <a:extLst>
                <a:ext uri="{FF2B5EF4-FFF2-40B4-BE49-F238E27FC236}">
                  <a16:creationId xmlns:a16="http://schemas.microsoft.com/office/drawing/2014/main" id="{B0D21094-79E3-8ED6-2228-1716A9B97F47}"/>
                </a:ext>
              </a:extLst>
            </p:cNvPr>
            <p:cNvSpPr/>
            <p:nvPr/>
          </p:nvSpPr>
          <p:spPr>
            <a:xfrm>
              <a:off x="6332676" y="6176354"/>
              <a:ext cx="600596" cy="233563"/>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spTree>
    <p:extLst>
      <p:ext uri="{BB962C8B-B14F-4D97-AF65-F5344CB8AC3E}">
        <p14:creationId xmlns:p14="http://schemas.microsoft.com/office/powerpoint/2010/main" val="19023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FA62D5-2C8E-E958-A39D-A3AA81B98335}"/>
              </a:ext>
            </a:extLst>
          </p:cNvPr>
          <p:cNvSpPr>
            <a:spLocks noGrp="1"/>
          </p:cNvSpPr>
          <p:nvPr>
            <p:ph type="title"/>
          </p:nvPr>
        </p:nvSpPr>
        <p:spPr/>
        <p:txBody>
          <a:bodyPr>
            <a:normAutofit fontScale="90000"/>
          </a:bodyPr>
          <a:lstStyle/>
          <a:p>
            <a:r>
              <a:rPr lang="en-GB" dirty="0"/>
              <a:t>How can we improve uncertainty in decay rates?</a:t>
            </a:r>
          </a:p>
        </p:txBody>
      </p:sp>
      <p:sp>
        <p:nvSpPr>
          <p:cNvPr id="4" name="Slide Number Placeholder 3">
            <a:extLst>
              <a:ext uri="{FF2B5EF4-FFF2-40B4-BE49-F238E27FC236}">
                <a16:creationId xmlns:a16="http://schemas.microsoft.com/office/drawing/2014/main" id="{F0A5E12D-8DEB-3F26-EC61-BAC3D90D645F}"/>
              </a:ext>
            </a:extLst>
          </p:cNvPr>
          <p:cNvSpPr>
            <a:spLocks noGrp="1"/>
          </p:cNvSpPr>
          <p:nvPr>
            <p:ph type="sldNum" sz="quarter" idx="12"/>
          </p:nvPr>
        </p:nvSpPr>
        <p:spPr/>
        <p:txBody>
          <a:bodyPr/>
          <a:lstStyle/>
          <a:p>
            <a:fld id="{C8315AF6-B4B7-9044-ABAB-B18384B3885D}" type="slidenum">
              <a:rPr lang="en-GB" smtClean="0"/>
              <a:t>22</a:t>
            </a:fld>
            <a:endParaRPr lang="en-GB" dirty="0"/>
          </a:p>
        </p:txBody>
      </p:sp>
      <p:pic>
        <p:nvPicPr>
          <p:cNvPr id="6" name="Picture 5" descr="A screenshot of a graph&#10;&#10;Description automatically generated">
            <a:extLst>
              <a:ext uri="{FF2B5EF4-FFF2-40B4-BE49-F238E27FC236}">
                <a16:creationId xmlns:a16="http://schemas.microsoft.com/office/drawing/2014/main" id="{AE897CAD-60D1-EE7D-AA21-237FF7985417}"/>
              </a:ext>
            </a:extLst>
          </p:cNvPr>
          <p:cNvPicPr>
            <a:picLocks noChangeAspect="1"/>
          </p:cNvPicPr>
          <p:nvPr/>
        </p:nvPicPr>
        <p:blipFill rotWithShape="1">
          <a:blip r:embed="rId3"/>
          <a:srcRect t="1160" b="5322"/>
          <a:stretch/>
        </p:blipFill>
        <p:spPr>
          <a:xfrm>
            <a:off x="889175" y="1468852"/>
            <a:ext cx="4928528" cy="3822207"/>
          </a:xfrm>
          <a:prstGeom prst="rect">
            <a:avLst/>
          </a:prstGeom>
        </p:spPr>
      </p:pic>
      <p:pic>
        <p:nvPicPr>
          <p:cNvPr id="10" name="Picture 9" descr="A screen shot of a graph&#10;&#10;Description automatically generated">
            <a:extLst>
              <a:ext uri="{FF2B5EF4-FFF2-40B4-BE49-F238E27FC236}">
                <a16:creationId xmlns:a16="http://schemas.microsoft.com/office/drawing/2014/main" id="{8A830325-3E60-1BAD-3A6F-58925B2CAB0D}"/>
              </a:ext>
            </a:extLst>
          </p:cNvPr>
          <p:cNvPicPr>
            <a:picLocks noChangeAspect="1"/>
          </p:cNvPicPr>
          <p:nvPr/>
        </p:nvPicPr>
        <p:blipFill>
          <a:blip r:embed="rId4"/>
          <a:stretch>
            <a:fillRect/>
          </a:stretch>
        </p:blipFill>
        <p:spPr>
          <a:xfrm>
            <a:off x="6096000" y="1468852"/>
            <a:ext cx="5068857" cy="3920296"/>
          </a:xfrm>
          <a:prstGeom prst="rect">
            <a:avLst/>
          </a:prstGeom>
        </p:spPr>
      </p:pic>
      <p:cxnSp>
        <p:nvCxnSpPr>
          <p:cNvPr id="5" name="Straight Arrow Connector 4">
            <a:extLst>
              <a:ext uri="{FF2B5EF4-FFF2-40B4-BE49-F238E27FC236}">
                <a16:creationId xmlns:a16="http://schemas.microsoft.com/office/drawing/2014/main" id="{8593F31D-4E51-2BD6-B851-D196F04CEF82}"/>
              </a:ext>
            </a:extLst>
          </p:cNvPr>
          <p:cNvCxnSpPr>
            <a:cxnSpLocks/>
          </p:cNvCxnSpPr>
          <p:nvPr/>
        </p:nvCxnSpPr>
        <p:spPr>
          <a:xfrm flipV="1">
            <a:off x="1117864" y="1468852"/>
            <a:ext cx="4375231" cy="3549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D710F7F5-0862-22CF-DDC3-C93A1EE356B7}"/>
              </a:ext>
            </a:extLst>
          </p:cNvPr>
          <p:cNvCxnSpPr>
            <a:cxnSpLocks/>
          </p:cNvCxnSpPr>
          <p:nvPr/>
        </p:nvCxnSpPr>
        <p:spPr>
          <a:xfrm flipV="1">
            <a:off x="6442812" y="1517098"/>
            <a:ext cx="4375231" cy="3549510"/>
          </a:xfrm>
          <a:prstGeom prst="straightConnector1">
            <a:avLst/>
          </a:prstGeom>
          <a:ln w="19050">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6BF5047B-47DC-58C7-0BC4-7FB2E928FD97}"/>
              </a:ext>
            </a:extLst>
          </p:cNvPr>
          <p:cNvSpPr txBox="1"/>
          <p:nvPr/>
        </p:nvSpPr>
        <p:spPr>
          <a:xfrm>
            <a:off x="1138886" y="5481631"/>
            <a:ext cx="10046993" cy="923330"/>
          </a:xfrm>
          <a:prstGeom prst="rect">
            <a:avLst/>
          </a:prstGeom>
          <a:noFill/>
        </p:spPr>
        <p:txBody>
          <a:bodyPr wrap="square" rtlCol="0">
            <a:spAutoFit/>
          </a:bodyPr>
          <a:lstStyle/>
          <a:p>
            <a:r>
              <a:rPr lang="en-GB" dirty="0"/>
              <a:t>Given a planet, we can say exactly how much a new measurement will reduce uncertainty in orbital decay. If you provide ”costs” and constraints of the use of various telescopes, we can construct an observational proposal which best reduces the uncertainty.</a:t>
            </a:r>
          </a:p>
        </p:txBody>
      </p:sp>
    </p:spTree>
    <p:extLst>
      <p:ext uri="{BB962C8B-B14F-4D97-AF65-F5344CB8AC3E}">
        <p14:creationId xmlns:p14="http://schemas.microsoft.com/office/powerpoint/2010/main" val="210402535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C999EA-6004-DA39-FFAD-D6947FE1BCD5}"/>
              </a:ext>
            </a:extLst>
          </p:cNvPr>
          <p:cNvSpPr>
            <a:spLocks noGrp="1"/>
          </p:cNvSpPr>
          <p:nvPr>
            <p:ph type="title"/>
          </p:nvPr>
        </p:nvSpPr>
        <p:spPr/>
        <p:txBody>
          <a:bodyPr/>
          <a:lstStyle/>
          <a:p>
            <a:r>
              <a:rPr lang="en-GB" dirty="0"/>
              <a:t>But is it tidal decay? + other future work…</a:t>
            </a:r>
          </a:p>
        </p:txBody>
      </p:sp>
      <p:sp>
        <p:nvSpPr>
          <p:cNvPr id="3" name="Content Placeholder 2">
            <a:extLst>
              <a:ext uri="{FF2B5EF4-FFF2-40B4-BE49-F238E27FC236}">
                <a16:creationId xmlns:a16="http://schemas.microsoft.com/office/drawing/2014/main" id="{0E7C6B1C-4332-0896-5A99-AED9A7D134D5}"/>
              </a:ext>
            </a:extLst>
          </p:cNvPr>
          <p:cNvSpPr>
            <a:spLocks noGrp="1"/>
          </p:cNvSpPr>
          <p:nvPr>
            <p:ph idx="1"/>
          </p:nvPr>
        </p:nvSpPr>
        <p:spPr/>
        <p:txBody>
          <a:bodyPr>
            <a:normAutofit fontScale="92500" lnSpcReduction="20000"/>
          </a:bodyPr>
          <a:lstStyle/>
          <a:p>
            <a:r>
              <a:rPr lang="en-GB" dirty="0"/>
              <a:t>”Theory” is very rough - Q* could be orders of magnitude different</a:t>
            </a:r>
          </a:p>
          <a:p>
            <a:r>
              <a:rPr lang="en-GB" dirty="0"/>
              <a:t>Only fitted a decay model, perhaps we are missing out on other possible physical phenomena</a:t>
            </a:r>
          </a:p>
          <a:p>
            <a:pPr lvl="1"/>
            <a:r>
              <a:rPr lang="en-GB" dirty="0"/>
              <a:t>e.g. we might be missing phenomena that would cause sinusoidal TTVs</a:t>
            </a:r>
          </a:p>
          <a:p>
            <a:r>
              <a:rPr lang="en-GB" dirty="0"/>
              <a:t>Use normality tests to a constant period model to show statistically significant variation, </a:t>
            </a:r>
            <a:r>
              <a:rPr lang="en-GB" b="1" dirty="0"/>
              <a:t>then</a:t>
            </a:r>
            <a:r>
              <a:rPr lang="en-GB" dirty="0"/>
              <a:t> fit different models to decide what causes that variation</a:t>
            </a:r>
          </a:p>
          <a:p>
            <a:pPr lvl="1"/>
            <a:r>
              <a:rPr lang="en-GB" dirty="0"/>
              <a:t>Apsidal precession</a:t>
            </a:r>
          </a:p>
          <a:p>
            <a:pPr lvl="1"/>
            <a:r>
              <a:rPr lang="en-GB" dirty="0"/>
              <a:t>Inner companions perturbing the orbit</a:t>
            </a:r>
          </a:p>
          <a:p>
            <a:pPr lvl="1"/>
            <a:r>
              <a:rPr lang="en-GB" dirty="0"/>
              <a:t>etc.</a:t>
            </a:r>
          </a:p>
          <a:p>
            <a:r>
              <a:rPr lang="en-GB" dirty="0"/>
              <a:t>We can then compare those via the Bayesian model evidence 😃</a:t>
            </a:r>
          </a:p>
          <a:p>
            <a:r>
              <a:rPr lang="en-GB" dirty="0"/>
              <a:t>For those systems whose best model is stellar tidal decay, let’s go one step further: fitting tidal dissipation factors and then classifying the strength of tidal dissipation by stellar parameters</a:t>
            </a:r>
          </a:p>
        </p:txBody>
      </p:sp>
      <p:sp>
        <p:nvSpPr>
          <p:cNvPr id="4" name="Slide Number Placeholder 3">
            <a:extLst>
              <a:ext uri="{FF2B5EF4-FFF2-40B4-BE49-F238E27FC236}">
                <a16:creationId xmlns:a16="http://schemas.microsoft.com/office/drawing/2014/main" id="{DB314191-D52F-294B-6C0C-7613133F1386}"/>
              </a:ext>
            </a:extLst>
          </p:cNvPr>
          <p:cNvSpPr>
            <a:spLocks noGrp="1"/>
          </p:cNvSpPr>
          <p:nvPr>
            <p:ph type="sldNum" sz="quarter" idx="12"/>
          </p:nvPr>
        </p:nvSpPr>
        <p:spPr/>
        <p:txBody>
          <a:bodyPr/>
          <a:lstStyle/>
          <a:p>
            <a:fld id="{C8315AF6-B4B7-9044-ABAB-B18384B3885D}" type="slidenum">
              <a:rPr lang="en-GB" smtClean="0"/>
              <a:t>23</a:t>
            </a:fld>
            <a:endParaRPr lang="en-GB"/>
          </a:p>
        </p:txBody>
      </p:sp>
    </p:spTree>
    <p:extLst>
      <p:ext uri="{BB962C8B-B14F-4D97-AF65-F5344CB8AC3E}">
        <p14:creationId xmlns:p14="http://schemas.microsoft.com/office/powerpoint/2010/main" val="36228026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FD51A4-2745-02F3-4DF4-FDECAEF14DF8}"/>
              </a:ext>
            </a:extLst>
          </p:cNvPr>
          <p:cNvSpPr>
            <a:spLocks noGrp="1"/>
          </p:cNvSpPr>
          <p:nvPr>
            <p:ph type="title"/>
          </p:nvPr>
        </p:nvSpPr>
        <p:spPr/>
        <p:txBody>
          <a:bodyPr/>
          <a:lstStyle/>
          <a:p>
            <a:r>
              <a:rPr lang="en-GB" dirty="0"/>
              <a:t>Motivations + Goals</a:t>
            </a:r>
          </a:p>
        </p:txBody>
      </p:sp>
      <p:sp>
        <p:nvSpPr>
          <p:cNvPr id="3" name="Content Placeholder 2">
            <a:extLst>
              <a:ext uri="{FF2B5EF4-FFF2-40B4-BE49-F238E27FC236}">
                <a16:creationId xmlns:a16="http://schemas.microsoft.com/office/drawing/2014/main" id="{2E17FEB8-639F-CFAA-AD0B-D6CC87CDC892}"/>
              </a:ext>
            </a:extLst>
          </p:cNvPr>
          <p:cNvSpPr>
            <a:spLocks noGrp="1"/>
          </p:cNvSpPr>
          <p:nvPr>
            <p:ph idx="1"/>
          </p:nvPr>
        </p:nvSpPr>
        <p:spPr>
          <a:xfrm>
            <a:off x="630621" y="1363320"/>
            <a:ext cx="10930758" cy="5003541"/>
          </a:xfrm>
        </p:spPr>
        <p:txBody>
          <a:bodyPr>
            <a:normAutofit/>
          </a:bodyPr>
          <a:lstStyle/>
          <a:p>
            <a:r>
              <a:rPr lang="en-GB" b="1" dirty="0"/>
              <a:t>Motivations </a:t>
            </a:r>
            <a:r>
              <a:rPr lang="en-GB" dirty="0"/>
              <a:t>(why are TTVs interesting?):</a:t>
            </a:r>
            <a:endParaRPr lang="en-GB" b="1" dirty="0"/>
          </a:p>
          <a:p>
            <a:pPr lvl="1"/>
            <a:r>
              <a:rPr lang="en-GB" dirty="0"/>
              <a:t>TTVs can be a sign of </a:t>
            </a:r>
            <a:r>
              <a:rPr lang="en-GB" b="1" dirty="0"/>
              <a:t>orbital decay</a:t>
            </a:r>
            <a:r>
              <a:rPr lang="en-GB" dirty="0"/>
              <a:t>. Understanding how and why planets decay helps inform and test planetary formation theories.</a:t>
            </a:r>
          </a:p>
          <a:p>
            <a:pPr lvl="1"/>
            <a:r>
              <a:rPr lang="en-GB" b="1" dirty="0"/>
              <a:t>Tidal decay </a:t>
            </a:r>
            <a:r>
              <a:rPr lang="en-GB" dirty="0"/>
              <a:t>is a consequence of stellar and planetary composition and structure. Decay rates could tell you something about the star and planet’s structure.</a:t>
            </a:r>
          </a:p>
          <a:p>
            <a:pPr>
              <a:buFont typeface="Arial" panose="020B0604020202020204" pitchFamily="34" charset="0"/>
              <a:buChar char="•"/>
            </a:pPr>
            <a:r>
              <a:rPr lang="en-GB" b="1" dirty="0"/>
              <a:t>Goals </a:t>
            </a:r>
            <a:r>
              <a:rPr lang="en-GB" dirty="0"/>
              <a:t>of my project:</a:t>
            </a:r>
            <a:endParaRPr lang="en-GB" b="1" dirty="0"/>
          </a:p>
          <a:p>
            <a:pPr lvl="1"/>
            <a:r>
              <a:rPr lang="en-GB" dirty="0"/>
              <a:t>Identify hot Jupiters with </a:t>
            </a:r>
            <a:r>
              <a:rPr lang="en-GB" b="1" dirty="0"/>
              <a:t>statistically significant</a:t>
            </a:r>
            <a:r>
              <a:rPr lang="en-GB" dirty="0"/>
              <a:t> transit timing variations (TTVs).</a:t>
            </a:r>
          </a:p>
          <a:p>
            <a:pPr lvl="2"/>
            <a:r>
              <a:rPr lang="en-GB" dirty="0"/>
              <a:t>Which are good candidates for </a:t>
            </a:r>
            <a:r>
              <a:rPr lang="en-GB" i="1" dirty="0"/>
              <a:t>follow up study</a:t>
            </a:r>
          </a:p>
          <a:p>
            <a:pPr lvl="2"/>
            <a:r>
              <a:rPr lang="en-GB" dirty="0"/>
              <a:t>What are the </a:t>
            </a:r>
            <a:r>
              <a:rPr lang="en-GB" i="1" dirty="0"/>
              <a:t>physical causes </a:t>
            </a:r>
            <a:r>
              <a:rPr lang="en-GB" dirty="0"/>
              <a:t>of TTV in those systems</a:t>
            </a:r>
          </a:p>
          <a:p>
            <a:pPr lvl="1"/>
            <a:r>
              <a:rPr lang="en-GB" dirty="0"/>
              <a:t>For those systems undergoing tidal decay, measure and classify </a:t>
            </a:r>
            <a:r>
              <a:rPr lang="en-GB" b="1" dirty="0"/>
              <a:t>the strength of tidal dissipation</a:t>
            </a:r>
            <a:r>
              <a:rPr lang="en-GB" dirty="0"/>
              <a:t> by stellar age and position on the main sequence.</a:t>
            </a:r>
          </a:p>
          <a:p>
            <a:pPr lvl="2"/>
            <a:r>
              <a:rPr lang="en-GB" b="1" dirty="0"/>
              <a:t>Test</a:t>
            </a:r>
            <a:r>
              <a:rPr lang="en-GB" dirty="0"/>
              <a:t> and </a:t>
            </a:r>
            <a:r>
              <a:rPr lang="en-GB" b="1" dirty="0"/>
              <a:t>inform</a:t>
            </a:r>
            <a:r>
              <a:rPr lang="en-GB" dirty="0"/>
              <a:t> models of stellar structure</a:t>
            </a:r>
          </a:p>
        </p:txBody>
      </p:sp>
      <p:sp>
        <p:nvSpPr>
          <p:cNvPr id="4" name="Slide Number Placeholder 3">
            <a:extLst>
              <a:ext uri="{FF2B5EF4-FFF2-40B4-BE49-F238E27FC236}">
                <a16:creationId xmlns:a16="http://schemas.microsoft.com/office/drawing/2014/main" id="{9456D5AF-8A4D-6949-0024-7225B93047B9}"/>
              </a:ext>
            </a:extLst>
          </p:cNvPr>
          <p:cNvSpPr>
            <a:spLocks noGrp="1"/>
          </p:cNvSpPr>
          <p:nvPr>
            <p:ph type="sldNum" sz="quarter" idx="12"/>
          </p:nvPr>
        </p:nvSpPr>
        <p:spPr/>
        <p:txBody>
          <a:bodyPr/>
          <a:lstStyle/>
          <a:p>
            <a:fld id="{C8315AF6-B4B7-9044-ABAB-B18384B3885D}" type="slidenum">
              <a:rPr lang="en-GB" smtClean="0"/>
              <a:t>3</a:t>
            </a:fld>
            <a:endParaRPr lang="en-GB"/>
          </a:p>
        </p:txBody>
      </p:sp>
    </p:spTree>
    <p:extLst>
      <p:ext uri="{BB962C8B-B14F-4D97-AF65-F5344CB8AC3E}">
        <p14:creationId xmlns:p14="http://schemas.microsoft.com/office/powerpoint/2010/main" val="40962962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93716-C467-6EF1-6934-3E45CB6E884C}"/>
              </a:ext>
            </a:extLst>
          </p:cNvPr>
          <p:cNvSpPr>
            <a:spLocks noGrp="1"/>
          </p:cNvSpPr>
          <p:nvPr>
            <p:ph type="title"/>
          </p:nvPr>
        </p:nvSpPr>
        <p:spPr/>
        <p:txBody>
          <a:bodyPr/>
          <a:lstStyle/>
          <a:p>
            <a:r>
              <a:rPr lang="en-GB" dirty="0"/>
              <a:t>Last time</a:t>
            </a:r>
          </a:p>
        </p:txBody>
      </p:sp>
      <p:sp>
        <p:nvSpPr>
          <p:cNvPr id="3" name="Content Placeholder 2">
            <a:extLst>
              <a:ext uri="{FF2B5EF4-FFF2-40B4-BE49-F238E27FC236}">
                <a16:creationId xmlns:a16="http://schemas.microsoft.com/office/drawing/2014/main" id="{AA1741D0-70D4-B1DC-93B8-FD981747B190}"/>
              </a:ext>
            </a:extLst>
          </p:cNvPr>
          <p:cNvSpPr>
            <a:spLocks noGrp="1"/>
          </p:cNvSpPr>
          <p:nvPr>
            <p:ph idx="1"/>
          </p:nvPr>
        </p:nvSpPr>
        <p:spPr>
          <a:xfrm>
            <a:off x="7947377" y="1560610"/>
            <a:ext cx="3872089" cy="4806251"/>
          </a:xfrm>
        </p:spPr>
        <p:txBody>
          <a:bodyPr>
            <a:normAutofit lnSpcReduction="10000"/>
          </a:bodyPr>
          <a:lstStyle/>
          <a:p>
            <a:r>
              <a:rPr lang="en-GB" dirty="0"/>
              <a:t>Used </a:t>
            </a:r>
            <a:r>
              <a:rPr lang="en-GB" b="1" dirty="0"/>
              <a:t>tidal decay theory</a:t>
            </a:r>
            <a:r>
              <a:rPr lang="en-GB" dirty="0"/>
              <a:t> to rank planets by predicted orbital decay rate</a:t>
            </a:r>
          </a:p>
          <a:p>
            <a:r>
              <a:rPr lang="en-GB" dirty="0"/>
              <a:t>Fitted an orbital decay model to TESS light-curve data for WASP-12b</a:t>
            </a:r>
          </a:p>
          <a:p>
            <a:r>
              <a:rPr lang="en-GB" dirty="0"/>
              <a:t>The fitted decay rate was similar to the predicted!</a:t>
            </a:r>
          </a:p>
          <a:p>
            <a:pPr lvl="1"/>
            <a:r>
              <a:rPr lang="en-GB" sz="1400" dirty="0">
                <a:latin typeface="Consolas" panose="020B0609020204030204" pitchFamily="49" charset="0"/>
                <a:cs typeface="Consolas" panose="020B0609020204030204" pitchFamily="49" charset="0"/>
              </a:rPr>
              <a:t>(0.08 vs 0.05 </a:t>
            </a:r>
            <a:r>
              <a:rPr lang="en-GB" sz="1400" dirty="0" err="1">
                <a:latin typeface="Consolas" panose="020B0609020204030204" pitchFamily="49" charset="0"/>
                <a:cs typeface="Consolas" panose="020B0609020204030204" pitchFamily="49" charset="0"/>
              </a:rPr>
              <a:t>ms</a:t>
            </a:r>
            <a:r>
              <a:rPr lang="en-GB" sz="1400" dirty="0">
                <a:latin typeface="Consolas" panose="020B0609020204030204" pitchFamily="49" charset="0"/>
                <a:cs typeface="Consolas" panose="020B0609020204030204" pitchFamily="49" charset="0"/>
              </a:rPr>
              <a:t>/epoch)</a:t>
            </a:r>
          </a:p>
        </p:txBody>
      </p:sp>
      <p:sp>
        <p:nvSpPr>
          <p:cNvPr id="4" name="Slide Number Placeholder 3">
            <a:extLst>
              <a:ext uri="{FF2B5EF4-FFF2-40B4-BE49-F238E27FC236}">
                <a16:creationId xmlns:a16="http://schemas.microsoft.com/office/drawing/2014/main" id="{5933FEDC-16AA-C559-7D47-1E9C0FB19A29}"/>
              </a:ext>
            </a:extLst>
          </p:cNvPr>
          <p:cNvSpPr>
            <a:spLocks noGrp="1"/>
          </p:cNvSpPr>
          <p:nvPr>
            <p:ph type="sldNum" sz="quarter" idx="12"/>
          </p:nvPr>
        </p:nvSpPr>
        <p:spPr/>
        <p:txBody>
          <a:bodyPr/>
          <a:lstStyle/>
          <a:p>
            <a:fld id="{C8315AF6-B4B7-9044-ABAB-B18384B3885D}" type="slidenum">
              <a:rPr lang="en-GB" smtClean="0"/>
              <a:t>4</a:t>
            </a:fld>
            <a:endParaRPr lang="en-GB" dirty="0"/>
          </a:p>
        </p:txBody>
      </p:sp>
      <p:pic>
        <p:nvPicPr>
          <p:cNvPr id="6" name="Picture 5" descr="Table&#10;&#10;Description automatically generated">
            <a:extLst>
              <a:ext uri="{FF2B5EF4-FFF2-40B4-BE49-F238E27FC236}">
                <a16:creationId xmlns:a16="http://schemas.microsoft.com/office/drawing/2014/main" id="{C2DA95D4-1F00-B46F-DFC9-2F0135F17856}"/>
              </a:ext>
            </a:extLst>
          </p:cNvPr>
          <p:cNvPicPr>
            <a:picLocks noChangeAspect="1"/>
          </p:cNvPicPr>
          <p:nvPr/>
        </p:nvPicPr>
        <p:blipFill rotWithShape="1">
          <a:blip r:embed="rId3"/>
          <a:srcRect l="3990"/>
          <a:stretch/>
        </p:blipFill>
        <p:spPr>
          <a:xfrm>
            <a:off x="546467" y="1605331"/>
            <a:ext cx="7073532" cy="4233883"/>
          </a:xfrm>
          <a:prstGeom prst="rect">
            <a:avLst/>
          </a:prstGeom>
        </p:spPr>
      </p:pic>
    </p:spTree>
    <p:extLst>
      <p:ext uri="{BB962C8B-B14F-4D97-AF65-F5344CB8AC3E}">
        <p14:creationId xmlns:p14="http://schemas.microsoft.com/office/powerpoint/2010/main" val="23175360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FEC5B0-40F0-5AF1-1B3C-A9DA245D2C49}"/>
              </a:ext>
            </a:extLst>
          </p:cNvPr>
          <p:cNvSpPr>
            <a:spLocks noGrp="1"/>
          </p:cNvSpPr>
          <p:nvPr>
            <p:ph type="title"/>
          </p:nvPr>
        </p:nvSpPr>
        <p:spPr/>
        <p:txBody>
          <a:bodyPr/>
          <a:lstStyle/>
          <a:p>
            <a:r>
              <a:rPr lang="en-GB" dirty="0"/>
              <a:t>This time…</a:t>
            </a:r>
          </a:p>
        </p:txBody>
      </p:sp>
      <p:sp>
        <p:nvSpPr>
          <p:cNvPr id="3" name="Content Placeholder 2">
            <a:extLst>
              <a:ext uri="{FF2B5EF4-FFF2-40B4-BE49-F238E27FC236}">
                <a16:creationId xmlns:a16="http://schemas.microsoft.com/office/drawing/2014/main" id="{C95AF012-02AD-01BE-D614-777123EC65EB}"/>
              </a:ext>
            </a:extLst>
          </p:cNvPr>
          <p:cNvSpPr>
            <a:spLocks noGrp="1"/>
          </p:cNvSpPr>
          <p:nvPr>
            <p:ph idx="1"/>
          </p:nvPr>
        </p:nvSpPr>
        <p:spPr/>
        <p:txBody>
          <a:bodyPr/>
          <a:lstStyle/>
          <a:p>
            <a:r>
              <a:rPr lang="en-GB" dirty="0"/>
              <a:t>I’m going to focus on the </a:t>
            </a:r>
            <a:r>
              <a:rPr lang="en-GB" b="1" dirty="0"/>
              <a:t>observations</a:t>
            </a:r>
            <a:r>
              <a:rPr lang="en-GB" dirty="0"/>
              <a:t> and try and fit decay rates for many planets.</a:t>
            </a:r>
          </a:p>
          <a:p>
            <a:pPr lvl="1"/>
            <a:r>
              <a:rPr lang="en-GB" dirty="0"/>
              <a:t>Most importantly, I’m also going to infer the </a:t>
            </a:r>
            <a:r>
              <a:rPr lang="en-GB" b="1" dirty="0"/>
              <a:t>uncertainty</a:t>
            </a:r>
            <a:r>
              <a:rPr lang="en-GB" dirty="0"/>
              <a:t> in fitted decay rates.</a:t>
            </a:r>
          </a:p>
          <a:p>
            <a:pPr lvl="1"/>
            <a:r>
              <a:rPr lang="en-GB" dirty="0"/>
              <a:t>We need this if we want to make some assessment of </a:t>
            </a:r>
            <a:r>
              <a:rPr lang="en-GB" b="1" dirty="0"/>
              <a:t>statistical significance</a:t>
            </a:r>
          </a:p>
          <a:p>
            <a:r>
              <a:rPr lang="en-GB" dirty="0"/>
              <a:t>Last time I used light curves and fit my own transits, but to save time I’ve assembled a dataset of already-fitted transits:</a:t>
            </a:r>
          </a:p>
          <a:p>
            <a:pPr lvl="1"/>
            <a:r>
              <a:rPr lang="en-GB" b="1" dirty="0"/>
              <a:t>Exoplanet Transit Database</a:t>
            </a:r>
          </a:p>
          <a:p>
            <a:pPr lvl="1"/>
            <a:r>
              <a:rPr lang="en-GB" dirty="0"/>
              <a:t>ExoClock</a:t>
            </a:r>
          </a:p>
          <a:p>
            <a:pPr lvl="1"/>
            <a:r>
              <a:rPr lang="en-GB" dirty="0"/>
              <a:t>Kepler/TESS</a:t>
            </a:r>
          </a:p>
          <a:p>
            <a:pPr lvl="1"/>
            <a:r>
              <a:rPr lang="en-GB" dirty="0"/>
              <a:t>My own measurements?</a:t>
            </a:r>
          </a:p>
          <a:p>
            <a:r>
              <a:rPr lang="en-GB" dirty="0"/>
              <a:t>Built a rigorous statistical pipeline for modelling decay rates en masse.</a:t>
            </a:r>
          </a:p>
        </p:txBody>
      </p:sp>
      <p:sp>
        <p:nvSpPr>
          <p:cNvPr id="4" name="Slide Number Placeholder 3">
            <a:extLst>
              <a:ext uri="{FF2B5EF4-FFF2-40B4-BE49-F238E27FC236}">
                <a16:creationId xmlns:a16="http://schemas.microsoft.com/office/drawing/2014/main" id="{789ECBE9-7777-16A3-4E0A-8B1C24F81568}"/>
              </a:ext>
            </a:extLst>
          </p:cNvPr>
          <p:cNvSpPr>
            <a:spLocks noGrp="1"/>
          </p:cNvSpPr>
          <p:nvPr>
            <p:ph type="sldNum" sz="quarter" idx="12"/>
          </p:nvPr>
        </p:nvSpPr>
        <p:spPr/>
        <p:txBody>
          <a:bodyPr/>
          <a:lstStyle/>
          <a:p>
            <a:fld id="{C8315AF6-B4B7-9044-ABAB-B18384B3885D}" type="slidenum">
              <a:rPr lang="en-GB" smtClean="0"/>
              <a:t>5</a:t>
            </a:fld>
            <a:endParaRPr lang="en-GB"/>
          </a:p>
        </p:txBody>
      </p:sp>
    </p:spTree>
    <p:extLst>
      <p:ext uri="{BB962C8B-B14F-4D97-AF65-F5344CB8AC3E}">
        <p14:creationId xmlns:p14="http://schemas.microsoft.com/office/powerpoint/2010/main" val="36934346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619E1A-AFBC-86AA-F73E-476B80C29565}"/>
              </a:ext>
            </a:extLst>
          </p:cNvPr>
          <p:cNvSpPr>
            <a:spLocks noGrp="1"/>
          </p:cNvSpPr>
          <p:nvPr>
            <p:ph type="title"/>
          </p:nvPr>
        </p:nvSpPr>
        <p:spPr/>
        <p:txBody>
          <a:bodyPr/>
          <a:lstStyle/>
          <a:p>
            <a:r>
              <a:rPr lang="en-GB" dirty="0"/>
              <a:t>Why is this a hard problem?</a:t>
            </a:r>
          </a:p>
        </p:txBody>
      </p:sp>
      <p:sp>
        <p:nvSpPr>
          <p:cNvPr id="3" name="Content Placeholder 2">
            <a:extLst>
              <a:ext uri="{FF2B5EF4-FFF2-40B4-BE49-F238E27FC236}">
                <a16:creationId xmlns:a16="http://schemas.microsoft.com/office/drawing/2014/main" id="{FDD8C38B-9674-9990-036F-6047A6D1F546}"/>
              </a:ext>
            </a:extLst>
          </p:cNvPr>
          <p:cNvSpPr>
            <a:spLocks noGrp="1"/>
          </p:cNvSpPr>
          <p:nvPr>
            <p:ph idx="1"/>
          </p:nvPr>
        </p:nvSpPr>
        <p:spPr>
          <a:xfrm>
            <a:off x="630621" y="1363320"/>
            <a:ext cx="6063690" cy="5003541"/>
          </a:xfrm>
        </p:spPr>
        <p:txBody>
          <a:bodyPr>
            <a:normAutofit fontScale="92500" lnSpcReduction="20000"/>
          </a:bodyPr>
          <a:lstStyle/>
          <a:p>
            <a:r>
              <a:rPr lang="en-GB" dirty="0"/>
              <a:t>Uncertainty in the transit time measurements is </a:t>
            </a:r>
            <a:r>
              <a:rPr lang="en-GB" b="1" dirty="0"/>
              <a:t>large</a:t>
            </a:r>
          </a:p>
          <a:p>
            <a:pPr lvl="1"/>
            <a:r>
              <a:rPr lang="en-GB" dirty="0"/>
              <a:t>Fundamental lower limit ~ sampling rate</a:t>
            </a:r>
          </a:p>
          <a:p>
            <a:pPr lvl="1"/>
            <a:r>
              <a:rPr lang="en-GB" dirty="0"/>
              <a:t>Even if you could measure individual photons there’s a lower limit described by photon statistics! </a:t>
            </a:r>
            <a:r>
              <a:rPr lang="en-GB" baseline="30000" dirty="0"/>
              <a:t>[Holman &amp; Murray, 2004]</a:t>
            </a:r>
          </a:p>
          <a:p>
            <a:pPr lvl="1"/>
            <a:r>
              <a:rPr lang="en-GB" dirty="0"/>
              <a:t>Lots of amateur data</a:t>
            </a:r>
          </a:p>
          <a:p>
            <a:pPr lvl="1"/>
            <a:r>
              <a:rPr lang="en-GB" dirty="0"/>
              <a:t>Fitted with different modelling pipelines</a:t>
            </a:r>
          </a:p>
          <a:p>
            <a:pPr lvl="1"/>
            <a:r>
              <a:rPr lang="en-GB" dirty="0"/>
              <a:t>Reported uncertainties may be optimistic</a:t>
            </a:r>
          </a:p>
          <a:p>
            <a:pPr lvl="1"/>
            <a:r>
              <a:rPr lang="en-GB" dirty="0"/>
              <a:t>Some observations may not even be real transits!</a:t>
            </a:r>
          </a:p>
          <a:p>
            <a:r>
              <a:rPr lang="en-GB" dirty="0"/>
              <a:t>Often</a:t>
            </a:r>
            <a:r>
              <a:rPr lang="en-GB" b="1" dirty="0"/>
              <a:t> of the same order</a:t>
            </a:r>
            <a:r>
              <a:rPr lang="en-GB" dirty="0"/>
              <a:t> as the timing variation we’re trying to measure</a:t>
            </a:r>
          </a:p>
          <a:p>
            <a:r>
              <a:rPr lang="en-GB" dirty="0"/>
              <a:t>Easier for orbital decay</a:t>
            </a:r>
          </a:p>
          <a:p>
            <a:pPr lvl="1"/>
            <a:r>
              <a:rPr lang="en-GB" dirty="0"/>
              <a:t>Longer baseline = larger timing variation</a:t>
            </a:r>
          </a:p>
          <a:p>
            <a:pPr lvl="1"/>
            <a:r>
              <a:rPr lang="en-GB" dirty="0"/>
              <a:t>Change in period per time isn’t even linear</a:t>
            </a:r>
          </a:p>
        </p:txBody>
      </p:sp>
      <p:sp>
        <p:nvSpPr>
          <p:cNvPr id="4" name="Slide Number Placeholder 3">
            <a:extLst>
              <a:ext uri="{FF2B5EF4-FFF2-40B4-BE49-F238E27FC236}">
                <a16:creationId xmlns:a16="http://schemas.microsoft.com/office/drawing/2014/main" id="{D30260AD-FADE-9B4A-A217-F883BF9EB60F}"/>
              </a:ext>
            </a:extLst>
          </p:cNvPr>
          <p:cNvSpPr>
            <a:spLocks noGrp="1"/>
          </p:cNvSpPr>
          <p:nvPr>
            <p:ph type="sldNum" sz="quarter" idx="12"/>
          </p:nvPr>
        </p:nvSpPr>
        <p:spPr/>
        <p:txBody>
          <a:bodyPr/>
          <a:lstStyle/>
          <a:p>
            <a:fld id="{C8315AF6-B4B7-9044-ABAB-B18384B3885D}" type="slidenum">
              <a:rPr lang="en-GB" smtClean="0"/>
              <a:t>6</a:t>
            </a:fld>
            <a:endParaRPr lang="en-GB" dirty="0"/>
          </a:p>
        </p:txBody>
      </p:sp>
      <p:grpSp>
        <p:nvGrpSpPr>
          <p:cNvPr id="7" name="Group 6">
            <a:extLst>
              <a:ext uri="{FF2B5EF4-FFF2-40B4-BE49-F238E27FC236}">
                <a16:creationId xmlns:a16="http://schemas.microsoft.com/office/drawing/2014/main" id="{8C06E3CC-7803-7D46-A1B2-91FACE7786D7}"/>
              </a:ext>
            </a:extLst>
          </p:cNvPr>
          <p:cNvGrpSpPr/>
          <p:nvPr/>
        </p:nvGrpSpPr>
        <p:grpSpPr>
          <a:xfrm>
            <a:off x="7168590" y="1377350"/>
            <a:ext cx="4392789" cy="5320397"/>
            <a:chOff x="7168590" y="1377350"/>
            <a:chExt cx="4392789" cy="5320397"/>
          </a:xfrm>
        </p:grpSpPr>
        <p:pic>
          <p:nvPicPr>
            <p:cNvPr id="5" name="Picture 10">
              <a:extLst>
                <a:ext uri="{FF2B5EF4-FFF2-40B4-BE49-F238E27FC236}">
                  <a16:creationId xmlns:a16="http://schemas.microsoft.com/office/drawing/2014/main" id="{1F85ECD8-3FE9-C2A7-9B59-4D7BE72C5E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8590" y="1377350"/>
              <a:ext cx="4392789" cy="214505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B481688-28DD-0A55-AB72-F9E57FBC535A}"/>
                </a:ext>
              </a:extLst>
            </p:cNvPr>
            <p:cNvSpPr txBox="1"/>
            <p:nvPr/>
          </p:nvSpPr>
          <p:spPr>
            <a:xfrm>
              <a:off x="7665154" y="3809236"/>
              <a:ext cx="2652889" cy="1200329"/>
            </a:xfrm>
            <a:prstGeom prst="rect">
              <a:avLst/>
            </a:prstGeom>
            <a:noFill/>
          </p:spPr>
          <p:txBody>
            <a:bodyPr wrap="square" rtlCol="0">
              <a:spAutoFit/>
            </a:bodyPr>
            <a:lstStyle/>
            <a:p>
              <a:r>
                <a:rPr lang="en-GB" dirty="0"/>
                <a:t>We’re talking about things that vary </a:t>
              </a:r>
              <a:r>
                <a:rPr lang="en-GB" b="1" dirty="0"/>
                <a:t>milliseconds</a:t>
              </a:r>
              <a:r>
                <a:rPr lang="en-GB" i="1" dirty="0"/>
                <a:t> </a:t>
              </a:r>
              <a:r>
                <a:rPr lang="en-GB" dirty="0"/>
                <a:t>per epoch and this scale is in </a:t>
              </a:r>
              <a:r>
                <a:rPr lang="en-GB" b="1" dirty="0"/>
                <a:t>days</a:t>
              </a:r>
              <a:r>
                <a:rPr lang="en-GB" dirty="0"/>
                <a:t>!</a:t>
              </a:r>
              <a:endParaRPr lang="en-GB" i="1" dirty="0"/>
            </a:p>
          </p:txBody>
        </p:sp>
        <p:cxnSp>
          <p:nvCxnSpPr>
            <p:cNvPr id="8" name="Straight Arrow Connector 7">
              <a:extLst>
                <a:ext uri="{FF2B5EF4-FFF2-40B4-BE49-F238E27FC236}">
                  <a16:creationId xmlns:a16="http://schemas.microsoft.com/office/drawing/2014/main" id="{EA166483-D61E-01EB-C48F-2705CCD5E829}"/>
                </a:ext>
              </a:extLst>
            </p:cNvPr>
            <p:cNvCxnSpPr>
              <a:cxnSpLocks/>
              <a:stCxn id="6" idx="0"/>
              <a:endCxn id="5" idx="2"/>
            </p:cNvCxnSpPr>
            <p:nvPr/>
          </p:nvCxnSpPr>
          <p:spPr>
            <a:xfrm flipV="1">
              <a:off x="8991599" y="3522400"/>
              <a:ext cx="373386" cy="28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3829630D-484B-DFA4-5722-E60E34470D41}"/>
                </a:ext>
              </a:extLst>
            </p:cNvPr>
            <p:cNvCxnSpPr>
              <a:cxnSpLocks/>
              <a:stCxn id="16" idx="0"/>
              <a:endCxn id="6" idx="2"/>
            </p:cNvCxnSpPr>
            <p:nvPr/>
          </p:nvCxnSpPr>
          <p:spPr>
            <a:xfrm flipH="1" flipV="1">
              <a:off x="8991599" y="5009565"/>
              <a:ext cx="629356" cy="2868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9114609-AAD1-CD5D-5584-857DDD817BAB}"/>
                    </a:ext>
                  </a:extLst>
                </p:cNvPr>
                <p:cNvSpPr txBox="1"/>
                <p:nvPr/>
              </p:nvSpPr>
              <p:spPr>
                <a:xfrm>
                  <a:off x="8082844" y="5296401"/>
                  <a:ext cx="3076221" cy="1401346"/>
                </a:xfrm>
                <a:prstGeom prst="rect">
                  <a:avLst/>
                </a:prstGeom>
                <a:noFill/>
              </p:spPr>
              <p:txBody>
                <a:bodyPr wrap="square" rtlCol="0">
                  <a:spAutoFit/>
                </a:bodyPr>
                <a:lstStyle/>
                <a:p>
                  <a:r>
                    <a:rPr lang="en-GB" b="1" dirty="0"/>
                    <a:t>But</a:t>
                  </a:r>
                  <a:r>
                    <a:rPr lang="en-GB" dirty="0"/>
                    <a:t> decay compounds with time</a:t>
                  </a:r>
                  <a14:m>
                    <m:oMath xmlns:m="http://schemas.openxmlformats.org/officeDocument/2006/math">
                      <m:r>
                        <a:rPr lang="en-GB" b="0" i="1" smtClean="0">
                          <a:latin typeface="Cambria Math" panose="02040503050406030204" pitchFamily="18" charset="0"/>
                        </a:rPr>
                        <m:t> </m:t>
                      </m:r>
                      <m:r>
                        <a:rPr lang="en-GB" b="0" i="1" smtClean="0">
                          <a:latin typeface="Cambria Math" panose="02040503050406030204" pitchFamily="18" charset="0"/>
                        </a:rPr>
                        <m:t>𝑇𝑇𝑉</m:t>
                      </m:r>
                      <m:r>
                        <a:rPr lang="en-GB" b="0" i="1" smtClean="0">
                          <a:latin typeface="Cambria Math" panose="02040503050406030204" pitchFamily="18" charset="0"/>
                          <a:ea typeface="Cambria Math" panose="02040503050406030204" pitchFamily="18" charset="0"/>
                        </a:rPr>
                        <m:t>≈</m:t>
                      </m:r>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1</m:t>
                          </m:r>
                        </m:num>
                        <m:den>
                          <m:r>
                            <a:rPr lang="en-GB" b="0" i="1" smtClean="0">
                              <a:latin typeface="Cambria Math" panose="02040503050406030204" pitchFamily="18" charset="0"/>
                              <a:ea typeface="Cambria Math" panose="02040503050406030204" pitchFamily="18" charset="0"/>
                            </a:rPr>
                            <m:t>2</m:t>
                          </m:r>
                        </m:den>
                      </m:f>
                      <m:f>
                        <m:fPr>
                          <m:ctrlPr>
                            <a:rPr lang="en-GB" b="0" i="1" smtClean="0">
                              <a:latin typeface="Cambria Math" panose="02040503050406030204" pitchFamily="18" charset="0"/>
                              <a:ea typeface="Cambria Math" panose="02040503050406030204" pitchFamily="18" charset="0"/>
                            </a:rPr>
                          </m:ctrlPr>
                        </m:fPr>
                        <m:num>
                          <m:r>
                            <a:rPr lang="en-GB" b="0" i="1" smtClean="0">
                              <a:latin typeface="Cambria Math" panose="02040503050406030204" pitchFamily="18" charset="0"/>
                              <a:ea typeface="Cambria Math" panose="02040503050406030204" pitchFamily="18" charset="0"/>
                            </a:rPr>
                            <m:t>𝑑𝑃</m:t>
                          </m:r>
                        </m:num>
                        <m:den>
                          <m:r>
                            <a:rPr lang="en-GB" b="0" i="1" smtClean="0">
                              <a:latin typeface="Cambria Math" panose="02040503050406030204" pitchFamily="18" charset="0"/>
                              <a:ea typeface="Cambria Math" panose="02040503050406030204" pitchFamily="18" charset="0"/>
                            </a:rPr>
                            <m:t>𝑑𝐸</m:t>
                          </m:r>
                        </m:den>
                      </m:f>
                      <m:f>
                        <m:fPr>
                          <m:ctrlPr>
                            <a:rPr lang="en-GB" b="0" i="1" smtClean="0">
                              <a:latin typeface="Cambria Math" panose="02040503050406030204" pitchFamily="18" charset="0"/>
                              <a:ea typeface="Cambria Math" panose="02040503050406030204" pitchFamily="18" charset="0"/>
                            </a:rPr>
                          </m:ctrlPr>
                        </m:fPr>
                        <m:num>
                          <m:sSup>
                            <m:sSupPr>
                              <m:ctrlPr>
                                <a:rPr lang="en-GB" b="0" i="1" smtClean="0">
                                  <a:latin typeface="Cambria Math" panose="02040503050406030204" pitchFamily="18" charset="0"/>
                                  <a:ea typeface="Cambria Math" panose="02040503050406030204" pitchFamily="18" charset="0"/>
                                </a:rPr>
                              </m:ctrlPr>
                            </m:sSupPr>
                            <m:e>
                              <m:r>
                                <a:rPr lang="en-GB" b="0" i="1" smtClean="0">
                                  <a:latin typeface="Cambria Math" panose="02040503050406030204" pitchFamily="18" charset="0"/>
                                  <a:ea typeface="Cambria Math" panose="02040503050406030204" pitchFamily="18" charset="0"/>
                                </a:rPr>
                                <m:t>𝑡</m:t>
                              </m:r>
                            </m:e>
                            <m:sup>
                              <m:r>
                                <a:rPr lang="en-GB" b="0" i="1" smtClean="0">
                                  <a:latin typeface="Cambria Math" panose="02040503050406030204" pitchFamily="18" charset="0"/>
                                  <a:ea typeface="Cambria Math" panose="02040503050406030204" pitchFamily="18" charset="0"/>
                                </a:rPr>
                                <m:t>2</m:t>
                              </m:r>
                            </m:sup>
                          </m:sSup>
                        </m:num>
                        <m:den>
                          <m:sSubSup>
                            <m:sSubSupPr>
                              <m:ctrlPr>
                                <a:rPr lang="en-GB" b="0" i="1" smtClean="0">
                                  <a:latin typeface="Cambria Math" panose="02040503050406030204" pitchFamily="18" charset="0"/>
                                  <a:ea typeface="Cambria Math" panose="02040503050406030204" pitchFamily="18" charset="0"/>
                                </a:rPr>
                              </m:ctrlPr>
                            </m:sSubSupPr>
                            <m:e>
                              <m:r>
                                <a:rPr lang="en-GB" b="0" i="1" smtClean="0">
                                  <a:latin typeface="Cambria Math" panose="02040503050406030204" pitchFamily="18" charset="0"/>
                                  <a:ea typeface="Cambria Math" panose="02040503050406030204" pitchFamily="18" charset="0"/>
                                </a:rPr>
                                <m:t>𝑃</m:t>
                              </m:r>
                            </m:e>
                            <m:sub>
                              <m:r>
                                <a:rPr lang="en-GB" b="0" i="1" smtClean="0">
                                  <a:latin typeface="Cambria Math" panose="02040503050406030204" pitchFamily="18" charset="0"/>
                                  <a:ea typeface="Cambria Math" panose="02040503050406030204" pitchFamily="18" charset="0"/>
                                </a:rPr>
                                <m:t>0</m:t>
                              </m:r>
                            </m:sub>
                            <m:sup>
                              <m:r>
                                <a:rPr lang="en-GB" b="0" i="1" smtClean="0">
                                  <a:latin typeface="Cambria Math" panose="02040503050406030204" pitchFamily="18" charset="0"/>
                                  <a:ea typeface="Cambria Math" panose="02040503050406030204" pitchFamily="18" charset="0"/>
                                </a:rPr>
                                <m:t>2</m:t>
                              </m:r>
                            </m:sup>
                          </m:sSubSup>
                        </m:den>
                      </m:f>
                      <m:r>
                        <a:rPr lang="en-GB" b="0" i="1" smtClean="0">
                          <a:latin typeface="Cambria Math" panose="02040503050406030204" pitchFamily="18" charset="0"/>
                          <a:ea typeface="Cambria Math" panose="02040503050406030204" pitchFamily="18" charset="0"/>
                        </a:rPr>
                        <m:t>~300</m:t>
                      </m:r>
                      <m:r>
                        <a:rPr lang="en-GB" b="0" i="1" smtClean="0">
                          <a:latin typeface="Cambria Math" panose="02040503050406030204" pitchFamily="18" charset="0"/>
                          <a:ea typeface="Cambria Math" panose="02040503050406030204" pitchFamily="18" charset="0"/>
                        </a:rPr>
                        <m:t>𝑠</m:t>
                      </m:r>
                    </m:oMath>
                  </a14:m>
                  <a:r>
                    <a:rPr lang="en-GB" dirty="0"/>
                    <a:t> for WASP-12b over 10 years</a:t>
                  </a:r>
                </a:p>
                <a:p>
                  <a:endParaRPr lang="en-GB" dirty="0"/>
                </a:p>
              </p:txBody>
            </p:sp>
          </mc:Choice>
          <mc:Fallback xmlns="">
            <p:sp>
              <p:nvSpPr>
                <p:cNvPr id="16" name="TextBox 15">
                  <a:extLst>
                    <a:ext uri="{FF2B5EF4-FFF2-40B4-BE49-F238E27FC236}">
                      <a16:creationId xmlns:a16="http://schemas.microsoft.com/office/drawing/2014/main" id="{99114609-AAD1-CD5D-5584-857DDD817BAB}"/>
                    </a:ext>
                  </a:extLst>
                </p:cNvPr>
                <p:cNvSpPr txBox="1">
                  <a:spLocks noRot="1" noChangeAspect="1" noMove="1" noResize="1" noEditPoints="1" noAdjustHandles="1" noChangeArrowheads="1" noChangeShapeType="1" noTextEdit="1"/>
                </p:cNvSpPr>
                <p:nvPr/>
              </p:nvSpPr>
              <p:spPr>
                <a:xfrm>
                  <a:off x="8082844" y="5296401"/>
                  <a:ext cx="3076221" cy="1401346"/>
                </a:xfrm>
                <a:prstGeom prst="rect">
                  <a:avLst/>
                </a:prstGeom>
                <a:blipFill>
                  <a:blip r:embed="rId4"/>
                  <a:stretch>
                    <a:fillRect l="-1646" t="-2703" r="-412"/>
                  </a:stretch>
                </a:blipFill>
              </p:spPr>
              <p:txBody>
                <a:bodyPr/>
                <a:lstStyle/>
                <a:p>
                  <a:r>
                    <a:rPr lang="en-GB">
                      <a:noFill/>
                    </a:rPr>
                    <a:t> </a:t>
                  </a:r>
                </a:p>
              </p:txBody>
            </p:sp>
          </mc:Fallback>
        </mc:AlternateContent>
      </p:grpSp>
    </p:spTree>
    <p:extLst>
      <p:ext uri="{BB962C8B-B14F-4D97-AF65-F5344CB8AC3E}">
        <p14:creationId xmlns:p14="http://schemas.microsoft.com/office/powerpoint/2010/main" val="27735510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10" end="10"/>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449092-C06F-E729-930D-F66964BC9128}"/>
              </a:ext>
            </a:extLst>
          </p:cNvPr>
          <p:cNvSpPr>
            <a:spLocks noGrp="1"/>
          </p:cNvSpPr>
          <p:nvPr>
            <p:ph type="title"/>
          </p:nvPr>
        </p:nvSpPr>
        <p:spPr/>
        <p:txBody>
          <a:bodyPr/>
          <a:lstStyle/>
          <a:p>
            <a:r>
              <a:rPr lang="en-GB" dirty="0"/>
              <a:t>Recap: Bayesian statistics + MCMC</a:t>
            </a:r>
          </a:p>
        </p:txBody>
      </p:sp>
      <p:sp>
        <p:nvSpPr>
          <p:cNvPr id="4" name="Slide Number Placeholder 3">
            <a:extLst>
              <a:ext uri="{FF2B5EF4-FFF2-40B4-BE49-F238E27FC236}">
                <a16:creationId xmlns:a16="http://schemas.microsoft.com/office/drawing/2014/main" id="{95EBBFD6-1557-147B-DF90-330DAD0975BE}"/>
              </a:ext>
            </a:extLst>
          </p:cNvPr>
          <p:cNvSpPr>
            <a:spLocks noGrp="1"/>
          </p:cNvSpPr>
          <p:nvPr>
            <p:ph type="sldNum" sz="quarter" idx="12"/>
          </p:nvPr>
        </p:nvSpPr>
        <p:spPr/>
        <p:txBody>
          <a:bodyPr/>
          <a:lstStyle/>
          <a:p>
            <a:fld id="{C8315AF6-B4B7-9044-ABAB-B18384B3885D}" type="slidenum">
              <a:rPr lang="en-GB" smtClean="0"/>
              <a:t>7</a:t>
            </a:fld>
            <a:endParaRPr lang="en-GB"/>
          </a:p>
        </p:txBody>
      </p:sp>
      <mc:AlternateContent xmlns:mc="http://schemas.openxmlformats.org/markup-compatibility/2006" xmlns:a14="http://schemas.microsoft.com/office/drawing/2010/main">
        <mc:Choice Requires="a14">
          <p:sp>
            <p:nvSpPr>
              <p:cNvPr id="11" name="Content Placeholder 10">
                <a:extLst>
                  <a:ext uri="{FF2B5EF4-FFF2-40B4-BE49-F238E27FC236}">
                    <a16:creationId xmlns:a16="http://schemas.microsoft.com/office/drawing/2014/main" id="{9F0ED355-80A3-1683-4E62-AC0E56ACEA3B}"/>
                  </a:ext>
                </a:extLst>
              </p:cNvPr>
              <p:cNvSpPr>
                <a:spLocks noGrp="1"/>
              </p:cNvSpPr>
              <p:nvPr>
                <p:ph idx="1"/>
              </p:nvPr>
            </p:nvSpPr>
            <p:spPr>
              <a:xfrm>
                <a:off x="630621" y="1363320"/>
                <a:ext cx="5239601" cy="3083831"/>
              </a:xfrm>
            </p:spPr>
            <p:txBody>
              <a:bodyPr>
                <a:normAutofit fontScale="55000" lnSpcReduction="20000"/>
              </a:bodyPr>
              <a:lstStyle/>
              <a:p>
                <a:pPr marL="0" indent="0">
                  <a:lnSpc>
                    <a:spcPct val="120000"/>
                  </a:lnSpc>
                  <a:buNone/>
                </a:pPr>
                <a:r>
                  <a:rPr lang="en-GB" b="1" dirty="0"/>
                  <a:t>“Quadratic ephemeris” decay rate model:</a:t>
                </a:r>
              </a:p>
              <a:p>
                <a:pPr marL="0" indent="0">
                  <a:lnSpc>
                    <a:spcPct val="120000"/>
                  </a:lnSpc>
                  <a:buNone/>
                </a:pPr>
                <a14:m>
                  <m:oMathPara xmlns:m="http://schemas.openxmlformats.org/officeDocument/2006/math">
                    <m:oMathParaPr>
                      <m:jc m:val="centerGroup"/>
                    </m:oMathParaPr>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0</m:t>
                          </m:r>
                        </m:sub>
                      </m:sSub>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r>
                        <a:rPr lang="en-GB" i="1">
                          <a:latin typeface="Cambria Math" panose="02040503050406030204" pitchFamily="18" charset="0"/>
                        </a:rPr>
                        <m:t>𝐸</m:t>
                      </m:r>
                      <m:r>
                        <a:rPr lang="en-GB" i="1">
                          <a:latin typeface="Cambria Math" panose="02040503050406030204" pitchFamily="18" charset="0"/>
                        </a:rPr>
                        <m:t>+</m:t>
                      </m:r>
                      <m:f>
                        <m:fPr>
                          <m:ctrlPr>
                            <a:rPr lang="en-GB" i="1">
                              <a:latin typeface="Cambria Math" panose="02040503050406030204" pitchFamily="18" charset="0"/>
                            </a:rPr>
                          </m:ctrlPr>
                        </m:fPr>
                        <m:num>
                          <m:r>
                            <a:rPr lang="en-GB" i="1">
                              <a:latin typeface="Cambria Math" panose="02040503050406030204" pitchFamily="18" charset="0"/>
                            </a:rPr>
                            <m:t>1</m:t>
                          </m:r>
                        </m:num>
                        <m:den>
                          <m:r>
                            <a:rPr lang="en-GB" i="1">
                              <a:latin typeface="Cambria Math" panose="02040503050406030204" pitchFamily="18" charset="0"/>
                            </a:rPr>
                            <m:t>2</m:t>
                          </m:r>
                        </m:den>
                      </m:f>
                      <m:f>
                        <m:fPr>
                          <m:ctrlPr>
                            <a:rPr lang="en-GB" i="1">
                              <a:latin typeface="Cambria Math" panose="02040503050406030204" pitchFamily="18" charset="0"/>
                            </a:rPr>
                          </m:ctrlPr>
                        </m:fPr>
                        <m:num>
                          <m:r>
                            <a:rPr lang="en-GB" i="1">
                              <a:latin typeface="Cambria Math" panose="02040503050406030204" pitchFamily="18" charset="0"/>
                            </a:rPr>
                            <m:t>𝑑𝑃</m:t>
                          </m:r>
                        </m:num>
                        <m:den>
                          <m:r>
                            <a:rPr lang="en-GB" i="1">
                              <a:latin typeface="Cambria Math" panose="02040503050406030204" pitchFamily="18" charset="0"/>
                            </a:rPr>
                            <m:t>𝑑𝐸</m:t>
                          </m:r>
                        </m:den>
                      </m:f>
                      <m:sSup>
                        <m:sSupPr>
                          <m:ctrlPr>
                            <a:rPr lang="en-GB" i="1">
                              <a:latin typeface="Cambria Math" panose="02040503050406030204" pitchFamily="18" charset="0"/>
                            </a:rPr>
                          </m:ctrlPr>
                        </m:sSupPr>
                        <m:e>
                          <m:r>
                            <a:rPr lang="en-GB" i="1">
                              <a:latin typeface="Cambria Math" panose="02040503050406030204" pitchFamily="18" charset="0"/>
                            </a:rPr>
                            <m:t>𝐸</m:t>
                          </m:r>
                        </m:e>
                        <m:sup>
                          <m:r>
                            <a:rPr lang="en-GB" i="1">
                              <a:latin typeface="Cambria Math" panose="02040503050406030204" pitchFamily="18" charset="0"/>
                            </a:rPr>
                            <m:t>2</m:t>
                          </m:r>
                        </m:sup>
                      </m:sSup>
                      <m:r>
                        <a:rPr lang="en-GB" i="1">
                          <a:latin typeface="Cambria Math" panose="02040503050406030204" pitchFamily="18" charset="0"/>
                        </a:rPr>
                        <m:t>+</m:t>
                      </m:r>
                      <m:sSub>
                        <m:sSubPr>
                          <m:ctrlPr>
                            <a:rPr lang="en-GB" i="1">
                              <a:latin typeface="Cambria Math" panose="02040503050406030204" pitchFamily="18" charset="0"/>
                            </a:rPr>
                          </m:ctrlPr>
                        </m:sSubPr>
                        <m:e>
                          <m:r>
                            <a:rPr lang="en-GB" i="1">
                              <a:latin typeface="Cambria Math" panose="02040503050406030204" pitchFamily="18" charset="0"/>
                            </a:rPr>
                            <m:t>𝜖</m:t>
                          </m:r>
                        </m:e>
                        <m:sub>
                          <m:r>
                            <a:rPr lang="en-GB" i="1">
                              <a:latin typeface="Cambria Math" panose="02040503050406030204" pitchFamily="18" charset="0"/>
                            </a:rPr>
                            <m:t>𝑖</m:t>
                          </m:r>
                        </m:sub>
                      </m:sSub>
                    </m:oMath>
                  </m:oMathPara>
                </a14:m>
                <a:endParaRPr lang="en-GB" dirty="0"/>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𝑦</m:t>
                        </m:r>
                      </m:e>
                      <m:sub>
                        <m:r>
                          <a:rPr lang="en-GB" i="1">
                            <a:latin typeface="Cambria Math" panose="02040503050406030204" pitchFamily="18" charset="0"/>
                          </a:rPr>
                          <m:t>𝑖</m:t>
                        </m:r>
                      </m:sub>
                    </m:sSub>
                  </m:oMath>
                </a14:m>
                <a:r>
                  <a:rPr lang="en-GB" i="1" dirty="0">
                    <a:latin typeface="Cambria Math" panose="02040503050406030204" pitchFamily="18" charset="0"/>
                  </a:rPr>
                  <a:t> </a:t>
                </a:r>
                <a:r>
                  <a:rPr lang="en-GB" dirty="0"/>
                  <a:t>= observed transit time</a:t>
                </a:r>
                <a:endParaRPr lang="en-GB" i="1" dirty="0">
                  <a:latin typeface="Cambria Math" panose="02040503050406030204" pitchFamily="18" charset="0"/>
                </a:endParaRP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𝑇</m:t>
                        </m:r>
                      </m:e>
                      <m:sub>
                        <m:r>
                          <a:rPr lang="en-GB" i="1">
                            <a:latin typeface="Cambria Math" panose="02040503050406030204" pitchFamily="18" charset="0"/>
                          </a:rPr>
                          <m:t>0</m:t>
                        </m:r>
                      </m:sub>
                    </m:sSub>
                  </m:oMath>
                </a14:m>
                <a:r>
                  <a:rPr lang="en-GB" dirty="0"/>
                  <a:t> = reference transit time</a:t>
                </a: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𝑃</m:t>
                        </m:r>
                      </m:e>
                      <m:sub>
                        <m:r>
                          <a:rPr lang="en-GB" i="1">
                            <a:latin typeface="Cambria Math" panose="02040503050406030204" pitchFamily="18" charset="0"/>
                          </a:rPr>
                          <m:t>0</m:t>
                        </m:r>
                      </m:sub>
                    </m:sSub>
                  </m:oMath>
                </a14:m>
                <a:r>
                  <a:rPr lang="en-GB" dirty="0"/>
                  <a:t> = reference period at first transit</a:t>
                </a:r>
              </a:p>
              <a:p>
                <a:pPr lvl="1">
                  <a:lnSpc>
                    <a:spcPct val="120000"/>
                  </a:lnSpc>
                </a:pPr>
                <a14:m>
                  <m:oMath xmlns:m="http://schemas.openxmlformats.org/officeDocument/2006/math">
                    <m:f>
                      <m:fPr>
                        <m:ctrlPr>
                          <a:rPr lang="en-GB" i="1">
                            <a:latin typeface="Cambria Math" panose="02040503050406030204" pitchFamily="18" charset="0"/>
                          </a:rPr>
                        </m:ctrlPr>
                      </m:fPr>
                      <m:num>
                        <m:r>
                          <a:rPr lang="en-GB" i="1">
                            <a:latin typeface="Cambria Math" panose="02040503050406030204" pitchFamily="18" charset="0"/>
                          </a:rPr>
                          <m:t>𝑑𝑃</m:t>
                        </m:r>
                      </m:num>
                      <m:den>
                        <m:r>
                          <a:rPr lang="en-GB" i="1">
                            <a:latin typeface="Cambria Math" panose="02040503050406030204" pitchFamily="18" charset="0"/>
                          </a:rPr>
                          <m:t>𝑑𝐸</m:t>
                        </m:r>
                      </m:den>
                    </m:f>
                  </m:oMath>
                </a14:m>
                <a:r>
                  <a:rPr lang="en-GB" dirty="0"/>
                  <a:t> = decay rate per orbit (epoch)</a:t>
                </a:r>
              </a:p>
              <a:p>
                <a:pPr lvl="1">
                  <a:lnSpc>
                    <a:spcPct val="120000"/>
                  </a:lnSpc>
                </a:pPr>
                <a14:m>
                  <m:oMath xmlns:m="http://schemas.openxmlformats.org/officeDocument/2006/math">
                    <m:sSub>
                      <m:sSubPr>
                        <m:ctrlPr>
                          <a:rPr lang="en-GB" i="1">
                            <a:latin typeface="Cambria Math" panose="02040503050406030204" pitchFamily="18" charset="0"/>
                          </a:rPr>
                        </m:ctrlPr>
                      </m:sSubPr>
                      <m:e>
                        <m:r>
                          <a:rPr lang="en-GB" i="1">
                            <a:latin typeface="Cambria Math" panose="02040503050406030204" pitchFamily="18" charset="0"/>
                          </a:rPr>
                          <m:t>𝜖</m:t>
                        </m:r>
                      </m:e>
                      <m:sub>
                        <m:r>
                          <a:rPr lang="en-GB" i="1">
                            <a:latin typeface="Cambria Math" panose="02040503050406030204" pitchFamily="18" charset="0"/>
                          </a:rPr>
                          <m:t>𝑖</m:t>
                        </m:r>
                      </m:sub>
                    </m:sSub>
                  </m:oMath>
                </a14:m>
                <a:r>
                  <a:rPr lang="en-GB" dirty="0"/>
                  <a:t> = measurement error term</a:t>
                </a:r>
              </a:p>
              <a:p>
                <a:pPr marL="457200" lvl="1" indent="0">
                  <a:lnSpc>
                    <a:spcPct val="120000"/>
                  </a:lnSpc>
                  <a:buNone/>
                </a:pPr>
                <a:endParaRPr lang="en-GB" dirty="0"/>
              </a:p>
              <a:p>
                <a:pPr marL="0" indent="0">
                  <a:lnSpc>
                    <a:spcPct val="120000"/>
                  </a:lnSpc>
                  <a:buNone/>
                </a:pPr>
                <a:r>
                  <a:rPr lang="en-GB" b="1" dirty="0"/>
                  <a:t>Bayes’ rule:</a:t>
                </a:r>
              </a:p>
              <a:p>
                <a:pPr marL="0" indent="0">
                  <a:lnSpc>
                    <a:spcPct val="120000"/>
                  </a:lnSpc>
                  <a:buNone/>
                </a:pPr>
                <a:endParaRPr lang="en-GB" dirty="0"/>
              </a:p>
              <a:p>
                <a:pPr lvl="1">
                  <a:lnSpc>
                    <a:spcPct val="120000"/>
                  </a:lnSpc>
                </a:pPr>
                <a:endParaRPr lang="en-GB" dirty="0"/>
              </a:p>
            </p:txBody>
          </p:sp>
        </mc:Choice>
        <mc:Fallback xmlns="">
          <p:sp>
            <p:nvSpPr>
              <p:cNvPr id="11" name="Content Placeholder 10">
                <a:extLst>
                  <a:ext uri="{FF2B5EF4-FFF2-40B4-BE49-F238E27FC236}">
                    <a16:creationId xmlns:a16="http://schemas.microsoft.com/office/drawing/2014/main" id="{9F0ED355-80A3-1683-4E62-AC0E56ACEA3B}"/>
                  </a:ext>
                </a:extLst>
              </p:cNvPr>
              <p:cNvSpPr>
                <a:spLocks noGrp="1" noRot="1" noChangeAspect="1" noMove="1" noResize="1" noEditPoints="1" noAdjustHandles="1" noChangeArrowheads="1" noChangeShapeType="1" noTextEdit="1"/>
              </p:cNvSpPr>
              <p:nvPr>
                <p:ph idx="1"/>
              </p:nvPr>
            </p:nvSpPr>
            <p:spPr>
              <a:xfrm>
                <a:off x="630621" y="1363320"/>
                <a:ext cx="5239601" cy="3083831"/>
              </a:xfrm>
              <a:blipFill>
                <a:blip r:embed="rId5"/>
                <a:stretch>
                  <a:fillRect l="-483" t="-410"/>
                </a:stretch>
              </a:blipFill>
            </p:spPr>
            <p:txBody>
              <a:bodyPr/>
              <a:lstStyle/>
              <a:p>
                <a:r>
                  <a:rPr lang="en-GB">
                    <a:noFill/>
                  </a:rPr>
                  <a:t> </a:t>
                </a:r>
              </a:p>
            </p:txBody>
          </p:sp>
        </mc:Fallback>
      </mc:AlternateContent>
      <p:pic>
        <p:nvPicPr>
          <p:cNvPr id="12" name="mcmc example">
            <a:hlinkClick r:id="" action="ppaction://media"/>
            <a:extLst>
              <a:ext uri="{FF2B5EF4-FFF2-40B4-BE49-F238E27FC236}">
                <a16:creationId xmlns:a16="http://schemas.microsoft.com/office/drawing/2014/main" id="{A5489CD7-A31F-D622-FF73-41CBFF06FCE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6672879" y="1777314"/>
            <a:ext cx="5081623" cy="2669837"/>
          </a:xfrm>
          <a:prstGeom prst="rect">
            <a:avLst/>
          </a:prstGeom>
        </p:spPr>
      </p:pic>
      <p:sp>
        <p:nvSpPr>
          <p:cNvPr id="13" name="TextBox 12">
            <a:extLst>
              <a:ext uri="{FF2B5EF4-FFF2-40B4-BE49-F238E27FC236}">
                <a16:creationId xmlns:a16="http://schemas.microsoft.com/office/drawing/2014/main" id="{C0C9E152-A274-27D0-D365-3B4A28741B6F}"/>
              </a:ext>
            </a:extLst>
          </p:cNvPr>
          <p:cNvSpPr txBox="1"/>
          <p:nvPr/>
        </p:nvSpPr>
        <p:spPr>
          <a:xfrm>
            <a:off x="6760027" y="4755970"/>
            <a:ext cx="4994473" cy="1200329"/>
          </a:xfrm>
          <a:prstGeom prst="rect">
            <a:avLst/>
          </a:prstGeom>
          <a:noFill/>
        </p:spPr>
        <p:txBody>
          <a:bodyPr wrap="square" rtlCol="0">
            <a:spAutoFit/>
          </a:bodyPr>
          <a:lstStyle/>
          <a:p>
            <a:r>
              <a:rPr lang="en-GB" dirty="0"/>
              <a:t>Demo of an MCMC using Metropolis-Hastings sampling</a:t>
            </a:r>
          </a:p>
          <a:p>
            <a:endParaRPr lang="en-GB" dirty="0"/>
          </a:p>
          <a:p>
            <a:r>
              <a:rPr lang="en-GB" dirty="0"/>
              <a:t>Source: </a:t>
            </a:r>
            <a:r>
              <a:rPr lang="en-GB" dirty="0">
                <a:hlinkClick r:id="rId7"/>
              </a:rPr>
              <a:t>http://chi-feng.github.io/mcmc-demo/</a:t>
            </a:r>
            <a:endParaRPr lang="en-GB" dirty="0"/>
          </a:p>
        </p:txBody>
      </p:sp>
      <mc:AlternateContent xmlns:mc="http://schemas.openxmlformats.org/markup-compatibility/2006" xmlns:a14="http://schemas.microsoft.com/office/drawing/2010/main">
        <mc:Choice Requires="a14">
          <p:graphicFrame>
            <p:nvGraphicFramePr>
              <p:cNvPr id="7" name="Table 6">
                <a:extLst>
                  <a:ext uri="{FF2B5EF4-FFF2-40B4-BE49-F238E27FC236}">
                    <a16:creationId xmlns:a16="http://schemas.microsoft.com/office/drawing/2014/main" id="{308FF7F5-5265-0EC4-E630-805AAB679677}"/>
                  </a:ext>
                </a:extLst>
              </p:cNvPr>
              <p:cNvGraphicFramePr>
                <a:graphicFrameLocks noGrp="1"/>
              </p:cNvGraphicFramePr>
              <p:nvPr>
                <p:extLst>
                  <p:ext uri="{D42A27DB-BD31-4B8C-83A1-F6EECF244321}">
                    <p14:modId xmlns:p14="http://schemas.microsoft.com/office/powerpoint/2010/main" val="825271920"/>
                  </p:ext>
                </p:extLst>
              </p:nvPr>
            </p:nvGraphicFramePr>
            <p:xfrm>
              <a:off x="713323" y="4219336"/>
              <a:ext cx="5608457" cy="2330087"/>
            </p:xfrm>
            <a:graphic>
              <a:graphicData uri="http://schemas.openxmlformats.org/drawingml/2006/table">
                <a:tbl>
                  <a:tblPr>
                    <a:tableStyleId>{5C22544A-7EE6-4342-B048-85BDC9FD1C3A}</a:tableStyleId>
                  </a:tblPr>
                  <a:tblGrid>
                    <a:gridCol w="1134429">
                      <a:extLst>
                        <a:ext uri="{9D8B030D-6E8A-4147-A177-3AD203B41FA5}">
                          <a16:colId xmlns:a16="http://schemas.microsoft.com/office/drawing/2014/main" val="3141855148"/>
                        </a:ext>
                      </a:extLst>
                    </a:gridCol>
                    <a:gridCol w="1338943">
                      <a:extLst>
                        <a:ext uri="{9D8B030D-6E8A-4147-A177-3AD203B41FA5}">
                          <a16:colId xmlns:a16="http://schemas.microsoft.com/office/drawing/2014/main" val="3919769679"/>
                        </a:ext>
                      </a:extLst>
                    </a:gridCol>
                    <a:gridCol w="3135085">
                      <a:extLst>
                        <a:ext uri="{9D8B030D-6E8A-4147-A177-3AD203B41FA5}">
                          <a16:colId xmlns:a16="http://schemas.microsoft.com/office/drawing/2014/main" val="1954790421"/>
                        </a:ext>
                      </a:extLst>
                    </a:gridCol>
                  </a:tblGrid>
                  <a:tr h="620667">
                    <a:tc>
                      <a:txBody>
                        <a:bodyPr/>
                        <a:lstStyle/>
                        <a:p>
                          <a:pPr algn="l"/>
                          <a:r>
                            <a:rPr lang="en-GB" sz="1600" dirty="0"/>
                            <a:t>Prior</a:t>
                          </a:r>
                        </a:p>
                      </a:txBody>
                      <a:tcPr anchor="ctr">
                        <a:noFill/>
                      </a:tcPr>
                    </a:tc>
                    <a:tc>
                      <a:txBody>
                        <a:bodyPr/>
                        <a:lstStyle/>
                        <a:p>
                          <a:pPr algn="l"/>
                          <a:r>
                            <a:rPr lang="en-GB" sz="1600" dirty="0"/>
                            <a:t>𝑃(𝜷)</a:t>
                          </a:r>
                        </a:p>
                      </a:txBody>
                      <a:tcPr anchor="ctr">
                        <a:noFill/>
                      </a:tcPr>
                    </a:tc>
                    <a:tc>
                      <a:txBody>
                        <a:bodyPr/>
                        <a:lstStyle/>
                        <a:p>
                          <a:pPr algn="l"/>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𝑁</m:t>
                                </m:r>
                                <m:r>
                                  <a:rPr lang="en-GB" sz="1600" b="1" i="1" smtClean="0">
                                    <a:latin typeface="Cambria Math" panose="02040503050406030204" pitchFamily="18" charset="0"/>
                                  </a:rPr>
                                  <m:t>(</m:t>
                                </m:r>
                                <m:r>
                                  <a:rPr lang="en-GB" sz="1600" b="1" i="1" smtClean="0">
                                    <a:latin typeface="Cambria Math" panose="02040503050406030204" pitchFamily="18" charset="0"/>
                                  </a:rPr>
                                  <m:t>𝟎</m:t>
                                </m:r>
                                <m:r>
                                  <a:rPr lang="en-GB" sz="1600" b="1" i="1" smtClean="0">
                                    <a:latin typeface="Cambria Math" panose="02040503050406030204" pitchFamily="18" charset="0"/>
                                  </a:rPr>
                                  <m:t>,</m:t>
                                </m:r>
                                <m:r>
                                  <a:rPr lang="en-GB" sz="1600" b="0" i="1" smtClean="0">
                                    <a:latin typeface="Cambria Math" panose="02040503050406030204" pitchFamily="18" charset="0"/>
                                  </a:rPr>
                                  <m:t>∞</m:t>
                                </m:r>
                                <m:r>
                                  <a:rPr lang="en-GB" sz="1600" b="1" i="1" smtClean="0">
                                    <a:latin typeface="Cambria Math" panose="02040503050406030204" pitchFamily="18" charset="0"/>
                                  </a:rPr>
                                  <m:t>𝑰</m:t>
                                </m:r>
                                <m:r>
                                  <a:rPr lang="en-GB" sz="1600" b="0" i="1" smtClean="0">
                                    <a:latin typeface="Cambria Math" panose="02040503050406030204" pitchFamily="18" charset="0"/>
                                  </a:rPr>
                                  <m:t>)</m:t>
                                </m:r>
                              </m:oMath>
                            </m:oMathPara>
                          </a14:m>
                          <a:endParaRPr lang="en-GB" sz="1600" dirty="0"/>
                        </a:p>
                      </a:txBody>
                      <a:tcPr anchor="ctr">
                        <a:noFill/>
                      </a:tcPr>
                    </a:tc>
                    <a:extLst>
                      <a:ext uri="{0D108BD9-81ED-4DB2-BD59-A6C34878D82A}">
                        <a16:rowId xmlns:a16="http://schemas.microsoft.com/office/drawing/2014/main" val="2898116199"/>
                      </a:ext>
                    </a:extLst>
                  </a:tr>
                  <a:tr h="159399">
                    <a:tc>
                      <a:txBody>
                        <a:bodyPr/>
                        <a:lstStyle/>
                        <a:p>
                          <a:pPr algn="l"/>
                          <a:r>
                            <a:rPr lang="en-GB" sz="1600" dirty="0"/>
                            <a:t>Likelihood</a:t>
                          </a:r>
                        </a:p>
                      </a:txBody>
                      <a:tcPr anchor="ctr">
                        <a:noFill/>
                      </a:tcPr>
                    </a:tc>
                    <a:tc>
                      <a:txBody>
                        <a:bodyPr/>
                        <a:lstStyle/>
                        <a:p>
                          <a:pPr algn="l"/>
                          <a:r>
                            <a:rPr lang="en-GB" sz="1600" dirty="0"/>
                            <a:t>𝑃(𝒚|𝜷)</a:t>
                          </a:r>
                        </a:p>
                      </a:txBody>
                      <a:tcPr anchor="c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left"/>
                              </m:oMathParaPr>
                              <m:oMath xmlns:m="http://schemas.openxmlformats.org/officeDocument/2006/math">
                                <m:r>
                                  <a:rPr lang="en-GB" sz="1600" b="0" i="1" smtClean="0">
                                    <a:latin typeface="Cambria Math" panose="02040503050406030204" pitchFamily="18" charset="0"/>
                                  </a:rPr>
                                  <m:t>𝑁</m:t>
                                </m:r>
                                <m:sSubSup>
                                  <m:sSubSupPr>
                                    <m:ctrlPr>
                                      <a:rPr lang="en-GB" sz="1600" b="1" i="1" smtClean="0">
                                        <a:latin typeface="Cambria Math" panose="02040503050406030204" pitchFamily="18" charset="0"/>
                                      </a:rPr>
                                    </m:ctrlPr>
                                  </m:sSubSupPr>
                                  <m:e>
                                    <m:d>
                                      <m:dPr>
                                        <m:endChr m:val="}"/>
                                        <m:ctrlPr>
                                          <a:rPr lang="en-GB" sz="1600" b="1" i="1" smtClean="0">
                                            <a:latin typeface="Cambria Math" panose="02040503050406030204" pitchFamily="18" charset="0"/>
                                          </a:rPr>
                                        </m:ctrlPr>
                                      </m:dPr>
                                      <m:e>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m:t>
                                            </m:r>
                                            <m:r>
                                              <a:rPr lang="en-GB" sz="1600" b="0" i="1" smtClean="0">
                                                <a:latin typeface="Cambria Math" panose="02040503050406030204" pitchFamily="18" charset="0"/>
                                              </a:rPr>
                                              <m:t>𝑇</m:t>
                                            </m:r>
                                          </m:e>
                                          <m:sub>
                                            <m:r>
                                              <a:rPr lang="en-GB" sz="1600" b="0" i="1" smtClean="0">
                                                <a:latin typeface="Cambria Math" panose="02040503050406030204" pitchFamily="18" charset="0"/>
                                              </a:rPr>
                                              <m:t>0</m:t>
                                            </m:r>
                                          </m:sub>
                                        </m:sSub>
                                        <m:r>
                                          <a:rPr lang="en-GB" sz="1600" b="0" i="1" smtClean="0">
                                            <a:latin typeface="Cambria Math" panose="02040503050406030204" pitchFamily="18" charset="0"/>
                                          </a:rPr>
                                          <m:t>+</m:t>
                                        </m:r>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𝑃</m:t>
                                            </m:r>
                                          </m:e>
                                          <m:sub>
                                            <m:r>
                                              <a:rPr lang="en-GB" sz="1600" b="0" i="1" smtClean="0">
                                                <a:latin typeface="Cambria Math" panose="02040503050406030204" pitchFamily="18" charset="0"/>
                                              </a:rPr>
                                              <m:t>0</m:t>
                                            </m:r>
                                          </m:sub>
                                        </m:sSub>
                                        <m:sSub>
                                          <m:sSubPr>
                                            <m:ctrlPr>
                                              <a:rPr lang="en-GB" sz="1600" b="0" i="1" smtClean="0">
                                                <a:latin typeface="Cambria Math" panose="02040503050406030204" pitchFamily="18" charset="0"/>
                                              </a:rPr>
                                            </m:ctrlPr>
                                          </m:sSubPr>
                                          <m:e>
                                            <m:r>
                                              <a:rPr lang="en-GB" sz="1600" b="0" i="1" smtClean="0">
                                                <a:latin typeface="Cambria Math" panose="02040503050406030204" pitchFamily="18" charset="0"/>
                                              </a:rPr>
                                              <m:t>𝐸</m:t>
                                            </m:r>
                                          </m:e>
                                          <m:sub>
                                            <m:r>
                                              <a:rPr lang="en-GB" sz="1600" b="0" i="1" smtClean="0">
                                                <a:latin typeface="Cambria Math" panose="02040503050406030204" pitchFamily="18" charset="0"/>
                                              </a:rPr>
                                              <m:t>𝑖</m:t>
                                            </m:r>
                                          </m:sub>
                                        </m:sSub>
                                        <m:r>
                                          <a:rPr lang="en-GB" sz="1600" b="1" i="1" smtClean="0">
                                            <a:latin typeface="Cambria Math" panose="02040503050406030204" pitchFamily="18" charset="0"/>
                                          </a:rPr>
                                          <m:t>+</m:t>
                                        </m:r>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1</m:t>
                                            </m:r>
                                          </m:num>
                                          <m:den>
                                            <m:r>
                                              <a:rPr lang="en-GB" sz="1600" b="0" i="1" smtClean="0">
                                                <a:latin typeface="Cambria Math" panose="02040503050406030204" pitchFamily="18" charset="0"/>
                                              </a:rPr>
                                              <m:t>2</m:t>
                                            </m:r>
                                          </m:den>
                                        </m:f>
                                        <m:f>
                                          <m:fPr>
                                            <m:ctrlPr>
                                              <a:rPr lang="en-GB" sz="1600" b="0" i="1" smtClean="0">
                                                <a:latin typeface="Cambria Math" panose="02040503050406030204" pitchFamily="18" charset="0"/>
                                              </a:rPr>
                                            </m:ctrlPr>
                                          </m:fPr>
                                          <m:num>
                                            <m:r>
                                              <a:rPr lang="en-GB" sz="1600" b="0" i="1" smtClean="0">
                                                <a:latin typeface="Cambria Math" panose="02040503050406030204" pitchFamily="18" charset="0"/>
                                              </a:rPr>
                                              <m:t>𝑑𝑃</m:t>
                                            </m:r>
                                          </m:num>
                                          <m:den>
                                            <m:r>
                                              <a:rPr lang="en-GB" sz="1600" b="0" i="1" smtClean="0">
                                                <a:latin typeface="Cambria Math" panose="02040503050406030204" pitchFamily="18" charset="0"/>
                                              </a:rPr>
                                              <m:t>𝑑𝐸</m:t>
                                            </m:r>
                                          </m:den>
                                        </m:f>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𝐸</m:t>
                                            </m:r>
                                          </m:e>
                                          <m:sub>
                                            <m:r>
                                              <a:rPr lang="en-GB" sz="1600" b="0" i="1" smtClean="0">
                                                <a:latin typeface="Cambria Math" panose="02040503050406030204" pitchFamily="18" charset="0"/>
                                              </a:rPr>
                                              <m:t>𝑖</m:t>
                                            </m:r>
                                          </m:sub>
                                          <m:sup>
                                            <m:r>
                                              <a:rPr lang="en-GB" sz="1600" b="0" i="1" smtClean="0">
                                                <a:latin typeface="Cambria Math" panose="02040503050406030204" pitchFamily="18" charset="0"/>
                                              </a:rPr>
                                              <m:t>2</m:t>
                                            </m:r>
                                          </m:sup>
                                        </m:sSubSup>
                                      </m:e>
                                    </m:d>
                                  </m:e>
                                  <m:sub>
                                    <m:r>
                                      <a:rPr lang="en-GB" sz="1600" b="0" i="1" smtClean="0">
                                        <a:latin typeface="Cambria Math" panose="02040503050406030204" pitchFamily="18" charset="0"/>
                                      </a:rPr>
                                      <m:t>𝑖</m:t>
                                    </m:r>
                                    <m:r>
                                      <a:rPr lang="en-GB" sz="1600" b="0" i="1" smtClean="0">
                                        <a:latin typeface="Cambria Math" panose="02040503050406030204" pitchFamily="18" charset="0"/>
                                      </a:rPr>
                                      <m:t>=1</m:t>
                                    </m:r>
                                  </m:sub>
                                  <m:sup>
                                    <m:r>
                                      <a:rPr lang="en-GB" sz="1600" b="0" i="1" smtClean="0">
                                        <a:latin typeface="Cambria Math" panose="02040503050406030204" pitchFamily="18" charset="0"/>
                                      </a:rPr>
                                      <m:t>𝑁</m:t>
                                    </m:r>
                                  </m:sup>
                                </m:sSubSup>
                                <m:r>
                                  <a:rPr lang="en-GB" sz="1600" b="1" i="1" smtClean="0">
                                    <a:latin typeface="Cambria Math" panose="02040503050406030204" pitchFamily="18" charset="0"/>
                                  </a:rPr>
                                  <m:t>,</m:t>
                                </m:r>
                                <m:sSubSup>
                                  <m:sSubSupPr>
                                    <m:ctrlPr>
                                      <a:rPr lang="en-GB" sz="1600" b="0" i="1" smtClean="0">
                                        <a:latin typeface="Cambria Math" panose="02040503050406030204" pitchFamily="18" charset="0"/>
                                      </a:rPr>
                                    </m:ctrlPr>
                                  </m:sSubSupPr>
                                  <m:e>
                                    <m:r>
                                      <a:rPr lang="en-GB" sz="1600" b="0" i="1" smtClean="0">
                                        <a:latin typeface="Cambria Math" panose="02040503050406030204" pitchFamily="18" charset="0"/>
                                      </a:rPr>
                                      <m:t>𝜎</m:t>
                                    </m:r>
                                  </m:e>
                                  <m:sub>
                                    <m:r>
                                      <a:rPr lang="en-GB" sz="1600" b="0" i="1" smtClean="0">
                                        <a:latin typeface="Cambria Math" panose="02040503050406030204" pitchFamily="18" charset="0"/>
                                      </a:rPr>
                                      <m:t>𝑖</m:t>
                                    </m:r>
                                  </m:sub>
                                  <m:sup>
                                    <m:r>
                                      <a:rPr lang="en-GB" sz="1600" b="0" i="1" smtClean="0">
                                        <a:latin typeface="Cambria Math" panose="02040503050406030204" pitchFamily="18" charset="0"/>
                                      </a:rPr>
                                      <m:t>2</m:t>
                                    </m:r>
                                  </m:sup>
                                </m:sSubSup>
                                <m:r>
                                  <a:rPr lang="en-GB" sz="1600" b="1" i="1" smtClean="0">
                                    <a:latin typeface="Cambria Math" panose="02040503050406030204" pitchFamily="18" charset="0"/>
                                  </a:rPr>
                                  <m:t>𝑰</m:t>
                                </m:r>
                                <m:r>
                                  <a:rPr lang="en-GB" sz="1600" b="0" i="1" smtClean="0">
                                    <a:latin typeface="Cambria Math" panose="02040503050406030204" pitchFamily="18" charset="0"/>
                                  </a:rPr>
                                  <m:t>)</m:t>
                                </m:r>
                              </m:oMath>
                            </m:oMathPara>
                          </a14:m>
                          <a:endParaRPr lang="en-GB" sz="1600" dirty="0"/>
                        </a:p>
                        <a:p>
                          <a:pPr algn="l"/>
                          <a:endParaRPr lang="en-GB" sz="1600" dirty="0"/>
                        </a:p>
                      </a:txBody>
                      <a:tcPr anchor="ctr">
                        <a:noFill/>
                      </a:tcPr>
                    </a:tc>
                    <a:extLst>
                      <a:ext uri="{0D108BD9-81ED-4DB2-BD59-A6C34878D82A}">
                        <a16:rowId xmlns:a16="http://schemas.microsoft.com/office/drawing/2014/main" val="2688462269"/>
                      </a:ext>
                    </a:extLst>
                  </a:tr>
                  <a:tr h="713484">
                    <a:tc>
                      <a:txBody>
                        <a:bodyPr/>
                        <a:lstStyle/>
                        <a:p>
                          <a:pPr algn="l"/>
                          <a:r>
                            <a:rPr lang="en-GB" sz="1600" dirty="0"/>
                            <a:t>Posterior</a:t>
                          </a:r>
                        </a:p>
                      </a:txBody>
                      <a:tcPr anchor="ctr">
                        <a:noFill/>
                      </a:tcPr>
                    </a:tc>
                    <a:tc>
                      <a:txBody>
                        <a:bodyPr/>
                        <a:lstStyle/>
                        <a:p>
                          <a:pPr algn="l"/>
                          <a:r>
                            <a:rPr lang="en-GB" sz="1600" dirty="0"/>
                            <a:t>𝑃(𝜷|𝒚)</a:t>
                          </a:r>
                        </a:p>
                        <a:p>
                          <a:pPr algn="l"/>
                          <a:r>
                            <a:rPr lang="en-GB" sz="1600" dirty="0"/>
                            <a:t>∝𝑃(𝒚|𝜷)𝑃(𝜷)</a:t>
                          </a:r>
                        </a:p>
                        <a:p>
                          <a:pPr algn="l"/>
                          <a:endParaRPr lang="en-GB" sz="1600" dirty="0"/>
                        </a:p>
                      </a:txBody>
                      <a:tcPr anchor="ctr">
                        <a:noFill/>
                      </a:tcPr>
                    </a:tc>
                    <a:tc>
                      <a:txBody>
                        <a:bodyPr/>
                        <a:lstStyle/>
                        <a:p>
                          <a:pPr algn="l"/>
                          <a:r>
                            <a:rPr lang="en-GB" sz="1600" b="1" dirty="0"/>
                            <a:t>?</a:t>
                          </a:r>
                        </a:p>
                      </a:txBody>
                      <a:tcPr anchor="ctr">
                        <a:noFill/>
                      </a:tcPr>
                    </a:tc>
                    <a:extLst>
                      <a:ext uri="{0D108BD9-81ED-4DB2-BD59-A6C34878D82A}">
                        <a16:rowId xmlns:a16="http://schemas.microsoft.com/office/drawing/2014/main" val="2129469256"/>
                      </a:ext>
                    </a:extLst>
                  </a:tr>
                </a:tbl>
              </a:graphicData>
            </a:graphic>
          </p:graphicFrame>
        </mc:Choice>
        <mc:Fallback xmlns="">
          <p:graphicFrame>
            <p:nvGraphicFramePr>
              <p:cNvPr id="7" name="Table 6">
                <a:extLst>
                  <a:ext uri="{FF2B5EF4-FFF2-40B4-BE49-F238E27FC236}">
                    <a16:creationId xmlns:a16="http://schemas.microsoft.com/office/drawing/2014/main" id="{308FF7F5-5265-0EC4-E630-805AAB679677}"/>
                  </a:ext>
                </a:extLst>
              </p:cNvPr>
              <p:cNvGraphicFramePr>
                <a:graphicFrameLocks noGrp="1"/>
              </p:cNvGraphicFramePr>
              <p:nvPr>
                <p:extLst>
                  <p:ext uri="{D42A27DB-BD31-4B8C-83A1-F6EECF244321}">
                    <p14:modId xmlns:p14="http://schemas.microsoft.com/office/powerpoint/2010/main" val="825271920"/>
                  </p:ext>
                </p:extLst>
              </p:nvPr>
            </p:nvGraphicFramePr>
            <p:xfrm>
              <a:off x="713323" y="4219336"/>
              <a:ext cx="5608457" cy="2330087"/>
            </p:xfrm>
            <a:graphic>
              <a:graphicData uri="http://schemas.openxmlformats.org/drawingml/2006/table">
                <a:tbl>
                  <a:tblPr>
                    <a:tableStyleId>{5C22544A-7EE6-4342-B048-85BDC9FD1C3A}</a:tableStyleId>
                  </a:tblPr>
                  <a:tblGrid>
                    <a:gridCol w="1134429">
                      <a:extLst>
                        <a:ext uri="{9D8B030D-6E8A-4147-A177-3AD203B41FA5}">
                          <a16:colId xmlns:a16="http://schemas.microsoft.com/office/drawing/2014/main" val="3141855148"/>
                        </a:ext>
                      </a:extLst>
                    </a:gridCol>
                    <a:gridCol w="1338943">
                      <a:extLst>
                        <a:ext uri="{9D8B030D-6E8A-4147-A177-3AD203B41FA5}">
                          <a16:colId xmlns:a16="http://schemas.microsoft.com/office/drawing/2014/main" val="3919769679"/>
                        </a:ext>
                      </a:extLst>
                    </a:gridCol>
                    <a:gridCol w="3135085">
                      <a:extLst>
                        <a:ext uri="{9D8B030D-6E8A-4147-A177-3AD203B41FA5}">
                          <a16:colId xmlns:a16="http://schemas.microsoft.com/office/drawing/2014/main" val="1954790421"/>
                        </a:ext>
                      </a:extLst>
                    </a:gridCol>
                  </a:tblGrid>
                  <a:tr h="620667">
                    <a:tc>
                      <a:txBody>
                        <a:bodyPr/>
                        <a:lstStyle/>
                        <a:p>
                          <a:pPr algn="l"/>
                          <a:r>
                            <a:rPr lang="en-GB" sz="1600" dirty="0"/>
                            <a:t>Prior</a:t>
                          </a:r>
                        </a:p>
                      </a:txBody>
                      <a:tcPr anchor="ctr">
                        <a:noFill/>
                      </a:tcPr>
                    </a:tc>
                    <a:tc>
                      <a:txBody>
                        <a:bodyPr/>
                        <a:lstStyle/>
                        <a:p>
                          <a:pPr algn="l"/>
                          <a:r>
                            <a:rPr lang="en-GB" sz="1600" dirty="0"/>
                            <a:t>𝑃(𝜷)</a:t>
                          </a:r>
                        </a:p>
                      </a:txBody>
                      <a:tcPr anchor="ctr">
                        <a:noFill/>
                      </a:tcPr>
                    </a:tc>
                    <a:tc>
                      <a:txBody>
                        <a:bodyPr/>
                        <a:lstStyle/>
                        <a:p>
                          <a:endParaRPr lang="en-US"/>
                        </a:p>
                      </a:txBody>
                      <a:tcPr anchor="ctr">
                        <a:blipFill>
                          <a:blip r:embed="rId8"/>
                          <a:stretch>
                            <a:fillRect l="-79352" t="-2041" r="-810" b="-277551"/>
                          </a:stretch>
                        </a:blipFill>
                      </a:tcPr>
                    </a:tc>
                    <a:extLst>
                      <a:ext uri="{0D108BD9-81ED-4DB2-BD59-A6C34878D82A}">
                        <a16:rowId xmlns:a16="http://schemas.microsoft.com/office/drawing/2014/main" val="2898116199"/>
                      </a:ext>
                    </a:extLst>
                  </a:tr>
                  <a:tr h="886460">
                    <a:tc>
                      <a:txBody>
                        <a:bodyPr/>
                        <a:lstStyle/>
                        <a:p>
                          <a:pPr algn="l"/>
                          <a:r>
                            <a:rPr lang="en-GB" sz="1600" dirty="0"/>
                            <a:t>Likelihood</a:t>
                          </a:r>
                        </a:p>
                      </a:txBody>
                      <a:tcPr anchor="ctr">
                        <a:noFill/>
                      </a:tcPr>
                    </a:tc>
                    <a:tc>
                      <a:txBody>
                        <a:bodyPr/>
                        <a:lstStyle/>
                        <a:p>
                          <a:pPr algn="l"/>
                          <a:r>
                            <a:rPr lang="en-GB" sz="1600" dirty="0"/>
                            <a:t>𝑃(𝒚|𝜷)</a:t>
                          </a:r>
                        </a:p>
                      </a:txBody>
                      <a:tcPr anchor="ctr">
                        <a:noFill/>
                      </a:tcPr>
                    </a:tc>
                    <a:tc>
                      <a:txBody>
                        <a:bodyPr/>
                        <a:lstStyle/>
                        <a:p>
                          <a:endParaRPr lang="en-US"/>
                        </a:p>
                      </a:txBody>
                      <a:tcPr anchor="ctr">
                        <a:blipFill>
                          <a:blip r:embed="rId8"/>
                          <a:stretch>
                            <a:fillRect l="-79352" t="-71429" r="-810" b="-94286"/>
                          </a:stretch>
                        </a:blipFill>
                      </a:tcPr>
                    </a:tc>
                    <a:extLst>
                      <a:ext uri="{0D108BD9-81ED-4DB2-BD59-A6C34878D82A}">
                        <a16:rowId xmlns:a16="http://schemas.microsoft.com/office/drawing/2014/main" val="2688462269"/>
                      </a:ext>
                    </a:extLst>
                  </a:tr>
                  <a:tr h="822960">
                    <a:tc>
                      <a:txBody>
                        <a:bodyPr/>
                        <a:lstStyle/>
                        <a:p>
                          <a:pPr algn="l"/>
                          <a:r>
                            <a:rPr lang="en-GB" sz="1600" dirty="0"/>
                            <a:t>Posterior</a:t>
                          </a:r>
                        </a:p>
                      </a:txBody>
                      <a:tcPr anchor="ctr">
                        <a:noFill/>
                      </a:tcPr>
                    </a:tc>
                    <a:tc>
                      <a:txBody>
                        <a:bodyPr/>
                        <a:lstStyle/>
                        <a:p>
                          <a:pPr algn="l"/>
                          <a:r>
                            <a:rPr lang="en-GB" sz="1600" dirty="0"/>
                            <a:t>𝑃(𝜷|𝒚)</a:t>
                          </a:r>
                        </a:p>
                        <a:p>
                          <a:pPr algn="l"/>
                          <a:r>
                            <a:rPr lang="en-GB" sz="1600" dirty="0"/>
                            <a:t>∝𝑃(𝒚|𝜷)𝑃(𝜷)</a:t>
                          </a:r>
                        </a:p>
                        <a:p>
                          <a:pPr algn="l"/>
                          <a:endParaRPr lang="en-GB" sz="1600" dirty="0"/>
                        </a:p>
                      </a:txBody>
                      <a:tcPr anchor="ctr">
                        <a:noFill/>
                      </a:tcPr>
                    </a:tc>
                    <a:tc>
                      <a:txBody>
                        <a:bodyPr/>
                        <a:lstStyle/>
                        <a:p>
                          <a:pPr algn="l"/>
                          <a:r>
                            <a:rPr lang="en-GB" sz="1600" b="1" dirty="0"/>
                            <a:t>?</a:t>
                          </a:r>
                        </a:p>
                      </a:txBody>
                      <a:tcPr anchor="ctr">
                        <a:noFill/>
                      </a:tcPr>
                    </a:tc>
                    <a:extLst>
                      <a:ext uri="{0D108BD9-81ED-4DB2-BD59-A6C34878D82A}">
                        <a16:rowId xmlns:a16="http://schemas.microsoft.com/office/drawing/2014/main" val="2129469256"/>
                      </a:ext>
                    </a:extLst>
                  </a:tr>
                </a:tbl>
              </a:graphicData>
            </a:graphic>
          </p:graphicFrame>
        </mc:Fallback>
      </mc:AlternateContent>
    </p:spTree>
    <p:extLst>
      <p:ext uri="{BB962C8B-B14F-4D97-AF65-F5344CB8AC3E}">
        <p14:creationId xmlns:p14="http://schemas.microsoft.com/office/powerpoint/2010/main" val="2931179012"/>
      </p:ext>
    </p:extLst>
  </p:cSld>
  <p:clrMapOvr>
    <a:masterClrMapping/>
  </p:clrMapOvr>
  <p:timing>
    <p:tnLst>
      <p:par>
        <p:cTn id="1" dur="indefinite" restart="never" nodeType="tmRoot">
          <p:childTnLst>
            <p:video>
              <p:cMediaNode vol="80000">
                <p:cTn id="2" repeatCount="indefinite" fill="hold" display="0">
                  <p:stCondLst>
                    <p:cond delay="indefinite"/>
                  </p:stCondLst>
                </p:cTn>
                <p:tgtEl>
                  <p:spTgt spid="12"/>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A2454D-DE58-45B9-660A-AB3F2F91BDE2}"/>
              </a:ext>
            </a:extLst>
          </p:cNvPr>
          <p:cNvSpPr>
            <a:spLocks noGrp="1"/>
          </p:cNvSpPr>
          <p:nvPr>
            <p:ph type="title"/>
          </p:nvPr>
        </p:nvSpPr>
        <p:spPr/>
        <p:txBody>
          <a:bodyPr/>
          <a:lstStyle/>
          <a:p>
            <a:r>
              <a:rPr lang="en-GB" dirty="0"/>
              <a:t>MCMC example: WASP-12b</a:t>
            </a:r>
          </a:p>
        </p:txBody>
      </p:sp>
      <p:sp>
        <p:nvSpPr>
          <p:cNvPr id="4" name="Slide Number Placeholder 3">
            <a:extLst>
              <a:ext uri="{FF2B5EF4-FFF2-40B4-BE49-F238E27FC236}">
                <a16:creationId xmlns:a16="http://schemas.microsoft.com/office/drawing/2014/main" id="{2D6A8C3A-07FF-D87B-5AA6-F8D4A399834E}"/>
              </a:ext>
            </a:extLst>
          </p:cNvPr>
          <p:cNvSpPr>
            <a:spLocks noGrp="1"/>
          </p:cNvSpPr>
          <p:nvPr>
            <p:ph type="sldNum" sz="quarter" idx="12"/>
          </p:nvPr>
        </p:nvSpPr>
        <p:spPr/>
        <p:txBody>
          <a:bodyPr/>
          <a:lstStyle/>
          <a:p>
            <a:fld id="{C8315AF6-B4B7-9044-ABAB-B18384B3885D}" type="slidenum">
              <a:rPr lang="en-GB" smtClean="0"/>
              <a:t>8</a:t>
            </a:fld>
            <a:endParaRPr lang="en-GB"/>
          </a:p>
        </p:txBody>
      </p:sp>
      <p:pic>
        <p:nvPicPr>
          <p:cNvPr id="2050" name="Picture 2">
            <a:extLst>
              <a:ext uri="{FF2B5EF4-FFF2-40B4-BE49-F238E27FC236}">
                <a16:creationId xmlns:a16="http://schemas.microsoft.com/office/drawing/2014/main" id="{B2241BDC-1443-C3AD-5717-1CD67A6E157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318432" y="1865698"/>
            <a:ext cx="4242947" cy="4186158"/>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F120B572-B98F-7991-877B-0C865CC62E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6752" y="1675799"/>
            <a:ext cx="6560034" cy="4376057"/>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60F01F97-B1D1-EFF0-5B4A-7D1851DFB74F}"/>
              </a:ext>
            </a:extLst>
          </p:cNvPr>
          <p:cNvSpPr txBox="1"/>
          <p:nvPr/>
        </p:nvSpPr>
        <p:spPr>
          <a:xfrm>
            <a:off x="9908771" y="1865698"/>
            <a:ext cx="1652608" cy="646331"/>
          </a:xfrm>
          <a:prstGeom prst="rect">
            <a:avLst/>
          </a:prstGeom>
          <a:noFill/>
        </p:spPr>
        <p:txBody>
          <a:bodyPr wrap="square" rtlCol="0">
            <a:spAutoFit/>
          </a:bodyPr>
          <a:lstStyle/>
          <a:p>
            <a:r>
              <a:rPr lang="en-GB" dirty="0"/>
              <a:t>Posterior distributions</a:t>
            </a:r>
          </a:p>
        </p:txBody>
      </p:sp>
      <p:sp>
        <p:nvSpPr>
          <p:cNvPr id="5" name="TextBox 4">
            <a:extLst>
              <a:ext uri="{FF2B5EF4-FFF2-40B4-BE49-F238E27FC236}">
                <a16:creationId xmlns:a16="http://schemas.microsoft.com/office/drawing/2014/main" id="{3AF5C67F-1CA7-82FA-50CD-3658233CAF77}"/>
              </a:ext>
            </a:extLst>
          </p:cNvPr>
          <p:cNvSpPr txBox="1"/>
          <p:nvPr/>
        </p:nvSpPr>
        <p:spPr>
          <a:xfrm>
            <a:off x="3013438" y="6180091"/>
            <a:ext cx="2223580" cy="369332"/>
          </a:xfrm>
          <a:prstGeom prst="rect">
            <a:avLst/>
          </a:prstGeom>
          <a:noFill/>
        </p:spPr>
        <p:txBody>
          <a:bodyPr wrap="square" rtlCol="0">
            <a:spAutoFit/>
          </a:bodyPr>
          <a:lstStyle/>
          <a:p>
            <a:r>
              <a:rPr lang="en-GB" dirty="0"/>
              <a:t>Parameter samples</a:t>
            </a:r>
          </a:p>
        </p:txBody>
      </p:sp>
    </p:spTree>
    <p:extLst>
      <p:ext uri="{BB962C8B-B14F-4D97-AF65-F5344CB8AC3E}">
        <p14:creationId xmlns:p14="http://schemas.microsoft.com/office/powerpoint/2010/main" val="11353900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F02E209-6657-D539-439D-2AFEEE0798D8}"/>
              </a:ext>
            </a:extLst>
          </p:cNvPr>
          <p:cNvSpPr>
            <a:spLocks noGrp="1"/>
          </p:cNvSpPr>
          <p:nvPr>
            <p:ph type="title"/>
          </p:nvPr>
        </p:nvSpPr>
        <p:spPr/>
        <p:txBody>
          <a:bodyPr/>
          <a:lstStyle/>
          <a:p>
            <a:r>
              <a:rPr lang="en-GB" dirty="0"/>
              <a:t>MCMC example: WASP-12b</a:t>
            </a:r>
          </a:p>
        </p:txBody>
      </p:sp>
      <p:sp>
        <p:nvSpPr>
          <p:cNvPr id="4" name="Slide Number Placeholder 3">
            <a:extLst>
              <a:ext uri="{FF2B5EF4-FFF2-40B4-BE49-F238E27FC236}">
                <a16:creationId xmlns:a16="http://schemas.microsoft.com/office/drawing/2014/main" id="{2490E95B-CC21-6DA0-DD40-0D2FF153B91F}"/>
              </a:ext>
            </a:extLst>
          </p:cNvPr>
          <p:cNvSpPr>
            <a:spLocks noGrp="1"/>
          </p:cNvSpPr>
          <p:nvPr>
            <p:ph type="sldNum" sz="quarter" idx="12"/>
          </p:nvPr>
        </p:nvSpPr>
        <p:spPr/>
        <p:txBody>
          <a:bodyPr/>
          <a:lstStyle/>
          <a:p>
            <a:fld id="{C8315AF6-B4B7-9044-ABAB-B18384B3885D}" type="slidenum">
              <a:rPr lang="en-GB" smtClean="0"/>
              <a:t>9</a:t>
            </a:fld>
            <a:endParaRPr lang="en-GB"/>
          </a:p>
        </p:txBody>
      </p:sp>
      <p:pic>
        <p:nvPicPr>
          <p:cNvPr id="4098" name="Picture 2">
            <a:extLst>
              <a:ext uri="{FF2B5EF4-FFF2-40B4-BE49-F238E27FC236}">
                <a16:creationId xmlns:a16="http://schemas.microsoft.com/office/drawing/2014/main" id="{322E5F64-6B4C-84F3-D174-117A814F4E1F}"/>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9048" y="1616219"/>
            <a:ext cx="5654839" cy="37392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256DA6C0-9BFC-E101-0E2A-13630ED6458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0" y="1616219"/>
            <a:ext cx="5622714" cy="3739243"/>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2A23698-6273-9211-CC42-0161938715EB}"/>
              </a:ext>
            </a:extLst>
          </p:cNvPr>
          <p:cNvSpPr txBox="1"/>
          <p:nvPr/>
        </p:nvSpPr>
        <p:spPr>
          <a:xfrm>
            <a:off x="1928554" y="5609579"/>
            <a:ext cx="3441469" cy="369332"/>
          </a:xfrm>
          <a:prstGeom prst="rect">
            <a:avLst/>
          </a:prstGeom>
          <a:noFill/>
        </p:spPr>
        <p:txBody>
          <a:bodyPr wrap="square" rtlCol="0">
            <a:spAutoFit/>
          </a:bodyPr>
          <a:lstStyle/>
          <a:p>
            <a:r>
              <a:rPr lang="en-GB" dirty="0"/>
              <a:t>Resulting model fit</a:t>
            </a:r>
          </a:p>
        </p:txBody>
      </p:sp>
      <p:sp>
        <p:nvSpPr>
          <p:cNvPr id="5" name="TextBox 4">
            <a:extLst>
              <a:ext uri="{FF2B5EF4-FFF2-40B4-BE49-F238E27FC236}">
                <a16:creationId xmlns:a16="http://schemas.microsoft.com/office/drawing/2014/main" id="{442C071F-FDAD-4F39-35E3-785EA52D51AB}"/>
              </a:ext>
            </a:extLst>
          </p:cNvPr>
          <p:cNvSpPr txBox="1"/>
          <p:nvPr/>
        </p:nvSpPr>
        <p:spPr>
          <a:xfrm>
            <a:off x="7099070" y="5609579"/>
            <a:ext cx="4159135" cy="923330"/>
          </a:xfrm>
          <a:prstGeom prst="rect">
            <a:avLst/>
          </a:prstGeom>
          <a:noFill/>
        </p:spPr>
        <p:txBody>
          <a:bodyPr wrap="square" rtlCol="0">
            <a:spAutoFit/>
          </a:bodyPr>
          <a:lstStyle/>
          <a:p>
            <a:r>
              <a:rPr lang="en-GB" dirty="0"/>
              <a:t>It’s easier to see the non-linearity when we subtract a constant period model aka </a:t>
            </a:r>
            <a:r>
              <a:rPr lang="en-GB" i="1" dirty="0"/>
              <a:t>observed-computed</a:t>
            </a:r>
            <a:r>
              <a:rPr lang="en-GB" dirty="0"/>
              <a:t> aka </a:t>
            </a:r>
            <a:r>
              <a:rPr lang="en-GB" b="1" dirty="0"/>
              <a:t>TTV</a:t>
            </a:r>
          </a:p>
        </p:txBody>
      </p:sp>
    </p:spTree>
    <p:extLst>
      <p:ext uri="{BB962C8B-B14F-4D97-AF65-F5344CB8AC3E}">
        <p14:creationId xmlns:p14="http://schemas.microsoft.com/office/powerpoint/2010/main" val="3265764673"/>
      </p:ext>
    </p:extLst>
  </p:cSld>
  <p:clrMapOvr>
    <a:masterClrMapping/>
  </p:clrMapOvr>
</p:sld>
</file>

<file path=ppt/theme/theme1.xml><?xml version="1.0" encoding="utf-8"?>
<a:theme xmlns:a="http://schemas.openxmlformats.org/drawingml/2006/main" name="Office Theme">
  <a:themeElements>
    <a:clrScheme name="Paper">
      <a:dk1>
        <a:sysClr val="windowText" lastClr="000000"/>
      </a:dk1>
      <a:lt1>
        <a:sysClr val="window" lastClr="FFFFFF"/>
      </a:lt1>
      <a:dk2>
        <a:srgbClr val="444D26"/>
      </a:dk2>
      <a:lt2>
        <a:srgbClr val="FEFAC9"/>
      </a:lt2>
      <a:accent1>
        <a:srgbClr val="A5B592"/>
      </a:accent1>
      <a:accent2>
        <a:srgbClr val="F3A447"/>
      </a:accent2>
      <a:accent3>
        <a:srgbClr val="E7BC29"/>
      </a:accent3>
      <a:accent4>
        <a:srgbClr val="D092A7"/>
      </a:accent4>
      <a:accent5>
        <a:srgbClr val="9C85C0"/>
      </a:accent5>
      <a:accent6>
        <a:srgbClr val="809EC2"/>
      </a:accent6>
      <a:hlink>
        <a:srgbClr val="8E58B6"/>
      </a:hlink>
      <a:folHlink>
        <a:srgbClr val="7F6F6F"/>
      </a:folHlink>
    </a:clrScheme>
    <a:fontScheme name="Corbel">
      <a:maj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Corbel" panose="020B0503020204020204"/>
        <a:ea typeface=""/>
        <a:cs typeface=""/>
        <a:font script="Jpan" typeface="HGｺﾞｼｯｸM"/>
        <a:font script="Hang" typeface="HY엽서L"/>
        <a:font script="Hans" typeface="华文楷体"/>
        <a:font script="Hant" typeface="新細明體"/>
        <a:font script="Arab" typeface="Tahoma"/>
        <a:font script="Hebr" typeface="Miriam"/>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3344</TotalTime>
  <Words>2423</Words>
  <Application>Microsoft Macintosh PowerPoint</Application>
  <PresentationFormat>Widescreen</PresentationFormat>
  <Paragraphs>257</Paragraphs>
  <Slides>23</Slides>
  <Notes>16</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23</vt:i4>
      </vt:variant>
    </vt:vector>
  </HeadingPairs>
  <TitlesOfParts>
    <vt:vector size="30" baseType="lpstr">
      <vt:lpstr>Arial</vt:lpstr>
      <vt:lpstr>Calibri</vt:lpstr>
      <vt:lpstr>Cambria Math</vt:lpstr>
      <vt:lpstr>Consolas</vt:lpstr>
      <vt:lpstr>Corbel</vt:lpstr>
      <vt:lpstr>Nimbus Roman No9 L</vt:lpstr>
      <vt:lpstr>Office Theme</vt:lpstr>
      <vt:lpstr>Modelling orbital decay of Hot Jupiters</vt:lpstr>
      <vt:lpstr>Introduction</vt:lpstr>
      <vt:lpstr>Motivations + Goals</vt:lpstr>
      <vt:lpstr>Last time</vt:lpstr>
      <vt:lpstr>This time…</vt:lpstr>
      <vt:lpstr>Why is this a hard problem?</vt:lpstr>
      <vt:lpstr>Recap: Bayesian statistics + MCMC</vt:lpstr>
      <vt:lpstr>MCMC example: WASP-12b</vt:lpstr>
      <vt:lpstr>MCMC example: WASP-12b</vt:lpstr>
      <vt:lpstr>What have others done?</vt:lpstr>
      <vt:lpstr>How can we improve this?</vt:lpstr>
      <vt:lpstr>Non-parametric outlier detection</vt:lpstr>
      <vt:lpstr>Bayesian multivariate regression</vt:lpstr>
      <vt:lpstr>Bayesian multivariate regression: posterior</vt:lpstr>
      <vt:lpstr>Some other issues with MCMC</vt:lpstr>
      <vt:lpstr>Bayesian multivariate regression: WASP-12b</vt:lpstr>
      <vt:lpstr>Bayesian multivariate regression: WASP-12b</vt:lpstr>
      <vt:lpstr>Bayesian multivariate regression: HAT-P-1</vt:lpstr>
      <vt:lpstr>Comparison vs existing models</vt:lpstr>
      <vt:lpstr>Results</vt:lpstr>
      <vt:lpstr>Observations vs theory</vt:lpstr>
      <vt:lpstr>How can we improve uncertainty in decay rates?</vt:lpstr>
      <vt:lpstr>But is it tidal decay? + other future work…</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Modelling transit time variations</dc:title>
  <dc:creator>Lawrence Berry</dc:creator>
  <cp:lastModifiedBy>Lawrence Berry</cp:lastModifiedBy>
  <cp:revision>612</cp:revision>
  <dcterms:created xsi:type="dcterms:W3CDTF">2023-10-07T15:37:21Z</dcterms:created>
  <dcterms:modified xsi:type="dcterms:W3CDTF">2024-01-11T22:07:43Z</dcterms:modified>
</cp:coreProperties>
</file>